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4"/>
  </p:notesMasterIdLst>
  <p:sldIdLst>
    <p:sldId id="258" r:id="rId2"/>
    <p:sldId id="340" r:id="rId3"/>
    <p:sldId id="260" r:id="rId4"/>
    <p:sldId id="602" r:id="rId5"/>
    <p:sldId id="329" r:id="rId6"/>
    <p:sldId id="731" r:id="rId7"/>
    <p:sldId id="732" r:id="rId8"/>
    <p:sldId id="695" r:id="rId9"/>
    <p:sldId id="642" r:id="rId10"/>
    <p:sldId id="639" r:id="rId11"/>
    <p:sldId id="707" r:id="rId12"/>
    <p:sldId id="708" r:id="rId13"/>
    <p:sldId id="709" r:id="rId14"/>
    <p:sldId id="710" r:id="rId15"/>
    <p:sldId id="711" r:id="rId16"/>
    <p:sldId id="712" r:id="rId17"/>
    <p:sldId id="713" r:id="rId18"/>
    <p:sldId id="714" r:id="rId19"/>
    <p:sldId id="715" r:id="rId20"/>
    <p:sldId id="733" r:id="rId21"/>
    <p:sldId id="716" r:id="rId22"/>
    <p:sldId id="717" r:id="rId23"/>
    <p:sldId id="718" r:id="rId24"/>
    <p:sldId id="719" r:id="rId25"/>
    <p:sldId id="721" r:id="rId26"/>
    <p:sldId id="720" r:id="rId27"/>
    <p:sldId id="722" r:id="rId28"/>
    <p:sldId id="723" r:id="rId29"/>
    <p:sldId id="724" r:id="rId30"/>
    <p:sldId id="725" r:id="rId31"/>
    <p:sldId id="726" r:id="rId32"/>
    <p:sldId id="727" r:id="rId33"/>
    <p:sldId id="730" r:id="rId34"/>
    <p:sldId id="734" r:id="rId35"/>
    <p:sldId id="735" r:id="rId36"/>
    <p:sldId id="728" r:id="rId37"/>
    <p:sldId id="736" r:id="rId38"/>
    <p:sldId id="692" r:id="rId39"/>
    <p:sldId id="705" r:id="rId40"/>
    <p:sldId id="706" r:id="rId41"/>
    <p:sldId id="387" r:id="rId42"/>
    <p:sldId id="264" r:id="rId43"/>
  </p:sldIdLst>
  <p:sldSz cx="12239625" cy="6840538"/>
  <p:notesSz cx="6858000" cy="9144000"/>
  <p:embeddedFontLst>
    <p:embeddedFont>
      <p:font typeface="Cambria Math" panose="02040503050406030204" pitchFamily="18" charset="0"/>
      <p:regular r:id="rId45"/>
    </p:embeddedFont>
    <p:embeddedFont>
      <p:font typeface="Montserrat" panose="00000500000000000000" pitchFamily="2" charset="-52"/>
      <p:regular r:id="rId46"/>
      <p:bold r:id="rId47"/>
      <p:italic r:id="rId48"/>
      <p:boldItalic r:id="rId49"/>
    </p:embeddedFont>
    <p:embeddedFont>
      <p:font typeface="Montserrat Black" panose="00000A00000000000000" pitchFamily="2" charset="-52"/>
      <p:bold r:id="rId50"/>
      <p:boldItalic r:id="rId51"/>
    </p:embeddedFont>
    <p:embeddedFont>
      <p:font typeface="Source Sans Pro" panose="020B0503030403020204" pitchFamily="34" charset="0"/>
      <p:regular r:id="rId52"/>
      <p:bold r:id="rId53"/>
      <p:italic r:id="rId54"/>
      <p:boldItalic r:id="rId55"/>
    </p:embeddedFont>
    <p:embeddedFont>
      <p:font typeface="Verdana" panose="020B060403050404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55" userDrawn="1">
          <p15:clr>
            <a:srgbClr val="A4A3A4"/>
          </p15:clr>
        </p15:guide>
        <p15:guide id="2" orient="horz" pos="1310" userDrawn="1">
          <p15:clr>
            <a:srgbClr val="A4A3A4"/>
          </p15:clr>
        </p15:guide>
        <p15:guide id="3" pos="7228" userDrawn="1">
          <p15:clr>
            <a:srgbClr val="9AA0A6"/>
          </p15:clr>
        </p15:guide>
        <p15:guide id="4" orient="horz" pos="287" userDrawn="1">
          <p15:clr>
            <a:srgbClr val="9AA0A6"/>
          </p15:clr>
        </p15:guide>
        <p15:guide id="5" orient="horz" pos="4022" userDrawn="1">
          <p15:clr>
            <a:srgbClr val="9AA0A6"/>
          </p15:clr>
        </p15:guide>
        <p15:guide id="6" pos="5783" userDrawn="1">
          <p15:clr>
            <a:srgbClr val="9AA0A6"/>
          </p15:clr>
        </p15:guide>
        <p15:guide id="7" pos="482" userDrawn="1">
          <p15:clr>
            <a:srgbClr val="9AA0A6"/>
          </p15:clr>
        </p15:guide>
        <p15:guide id="8" orient="horz" pos="766" userDrawn="1">
          <p15:clr>
            <a:srgbClr val="9AA0A6"/>
          </p15:clr>
        </p15:guide>
        <p15:guide id="9" orient="horz" pos="383" userDrawn="1">
          <p15:clr>
            <a:srgbClr val="9AA0A6"/>
          </p15:clr>
        </p15:guide>
        <p15:guide id="10" orient="horz" pos="992"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21E"/>
    <a:srgbClr val="FD0002"/>
    <a:srgbClr val="01C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77" y="77"/>
      </p:cViewPr>
      <p:guideLst>
        <p:guide pos="3855"/>
        <p:guide orient="horz" pos="1310"/>
        <p:guide pos="7228"/>
        <p:guide orient="horz" pos="287"/>
        <p:guide orient="horz" pos="4022"/>
        <p:guide pos="5783"/>
        <p:guide pos="482"/>
        <p:guide orient="horz" pos="766"/>
        <p:guide orient="horz" pos="383"/>
        <p:guide orient="horz" pos="9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7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Source Sans Pro"/>
                <a:ea typeface="Source Sans Pro"/>
                <a:cs typeface="Source Sans Pro"/>
                <a:sym typeface="Source Sans Pro"/>
              </a:rPr>
              <a:t>‹#›</a:t>
            </a:fld>
            <a:endParaRPr sz="1200" b="0" i="0" u="none" strike="noStrike" cap="none">
              <a:solidFill>
                <a:schemeClr val="dk1"/>
              </a:solidFill>
              <a:latin typeface="Source Sans Pro"/>
              <a:ea typeface="Source Sans Pro"/>
              <a:cs typeface="Source Sans Pro"/>
              <a:sym typeface="Source Sans Pro"/>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c613ab3f7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gbc613ab3f7_0_45: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590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816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02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09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4802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310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796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580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568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95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935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307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53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898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967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117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206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851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480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826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474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62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063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082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517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515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36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421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008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9193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4470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2732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150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6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c613ab3f7_0_573: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c613ab3f7_0_5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28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2118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84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bc613ab3f7_0_168:notes"/>
          <p:cNvSpPr>
            <a:spLocks noGrp="1" noRot="1" noChangeAspect="1"/>
          </p:cNvSpPr>
          <p:nvPr>
            <p:ph type="sldImg" idx="2"/>
          </p:nvPr>
        </p:nvSpPr>
        <p:spPr>
          <a:xfrm>
            <a:off x="361950" y="685800"/>
            <a:ext cx="61341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bc613ab3f7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698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c613ab3f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bc613ab3f7_0_313:notes"/>
          <p:cNvSpPr>
            <a:spLocks noGrp="1" noRot="1" noChangeAspect="1"/>
          </p:cNvSpPr>
          <p:nvPr>
            <p:ph type="sldImg" idx="2"/>
          </p:nvPr>
        </p:nvSpPr>
        <p:spPr>
          <a:xfrm>
            <a:off x="668338" y="1143000"/>
            <a:ext cx="5521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7102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Обложка 1">
  <p:cSld name="3_01 - BLANK">
    <p:bg>
      <p:bgPr>
        <a:solidFill>
          <a:schemeClr val="dk1"/>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30939"/>
          <a:stretch/>
        </p:blipFill>
        <p:spPr>
          <a:xfrm>
            <a:off x="4581997" y="0"/>
            <a:ext cx="7657630" cy="6197082"/>
          </a:xfrm>
          <a:prstGeom prst="rect">
            <a:avLst/>
          </a:prstGeom>
          <a:noFill/>
          <a:ln>
            <a:noFill/>
          </a:ln>
        </p:spPr>
      </p:pic>
      <p:pic>
        <p:nvPicPr>
          <p:cNvPr id="12" name="Google Shape;12;p2"/>
          <p:cNvPicPr preferRelativeResize="0"/>
          <p:nvPr/>
        </p:nvPicPr>
        <p:blipFill>
          <a:blip r:embed="rId3">
            <a:alphaModFix/>
          </a:blip>
          <a:stretch>
            <a:fillRect/>
          </a:stretch>
        </p:blipFill>
        <p:spPr>
          <a:xfrm>
            <a:off x="764977" y="374371"/>
            <a:ext cx="2262636" cy="483296"/>
          </a:xfrm>
          <a:prstGeom prst="rect">
            <a:avLst/>
          </a:prstGeom>
          <a:noFill/>
          <a:ln>
            <a:noFill/>
          </a:ln>
        </p:spPr>
      </p:pic>
      <p:sp>
        <p:nvSpPr>
          <p:cNvPr id="13" name="Google Shape;13;p2"/>
          <p:cNvSpPr txBox="1">
            <a:spLocks noGrp="1"/>
          </p:cNvSpPr>
          <p:nvPr>
            <p:ph type="title"/>
          </p:nvPr>
        </p:nvSpPr>
        <p:spPr>
          <a:xfrm>
            <a:off x="767655" y="2596744"/>
            <a:ext cx="4660133" cy="142995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4" name="Google Shape;14;p2"/>
          <p:cNvCxnSpPr/>
          <p:nvPr/>
        </p:nvCxnSpPr>
        <p:spPr>
          <a:xfrm>
            <a:off x="764976" y="5191647"/>
            <a:ext cx="5362466" cy="0"/>
          </a:xfrm>
          <a:prstGeom prst="straightConnector1">
            <a:avLst/>
          </a:prstGeom>
          <a:noFill/>
          <a:ln w="9525" cap="flat" cmpd="sng">
            <a:solidFill>
              <a:schemeClr val="lt1"/>
            </a:solidFill>
            <a:prstDash val="solid"/>
            <a:round/>
            <a:headEnd type="none" w="med" len="med"/>
            <a:tailEnd type="none" w="med" len="med"/>
          </a:ln>
        </p:spPr>
      </p:cxnSp>
      <p:sp>
        <p:nvSpPr>
          <p:cNvPr id="15" name="Google Shape;15;p2"/>
          <p:cNvSpPr txBox="1">
            <a:spLocks noGrp="1"/>
          </p:cNvSpPr>
          <p:nvPr>
            <p:ph type="subTitle" idx="1"/>
          </p:nvPr>
        </p:nvSpPr>
        <p:spPr>
          <a:xfrm>
            <a:off x="754937" y="5337770"/>
            <a:ext cx="5362466" cy="312403"/>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400"/>
              <a:buFont typeface="Montserrat"/>
              <a:buNone/>
              <a:defRPr b="1">
                <a:solidFill>
                  <a:srgbClr val="01C60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body" idx="2"/>
          </p:nvPr>
        </p:nvSpPr>
        <p:spPr>
          <a:xfrm>
            <a:off x="767520" y="5702942"/>
            <a:ext cx="5362466" cy="2153702"/>
          </a:xfrm>
          <a:prstGeom prst="rect">
            <a:avLst/>
          </a:prstGeom>
          <a:noFill/>
          <a:ln>
            <a:noFill/>
          </a:ln>
        </p:spPr>
        <p:txBody>
          <a:bodyPr spcFirstLastPara="1" wrap="square" lIns="0" tIns="0" rIns="0" bIns="0" anchor="t" anchorCtr="0">
            <a:noAutofit/>
          </a:bodyPr>
          <a:lstStyle>
            <a:lvl1pPr marL="608030" lvl="0" indent="-380019">
              <a:spcBef>
                <a:spcPts val="0"/>
              </a:spcBef>
              <a:spcAft>
                <a:spcPts val="0"/>
              </a:spcAft>
              <a:buClr>
                <a:schemeClr val="lt1"/>
              </a:buClr>
              <a:buSzPts val="900"/>
              <a:buChar char="●"/>
              <a:defRPr sz="1197">
                <a:solidFill>
                  <a:schemeClr val="lt1"/>
                </a:solidFill>
              </a:defRPr>
            </a:lvl1pPr>
            <a:lvl2pPr marL="1216061" lvl="1" indent="-380019">
              <a:spcBef>
                <a:spcPts val="0"/>
              </a:spcBef>
              <a:spcAft>
                <a:spcPts val="0"/>
              </a:spcAft>
              <a:buClr>
                <a:schemeClr val="lt1"/>
              </a:buClr>
              <a:buSzPts val="900"/>
              <a:buChar char="○"/>
              <a:defRPr sz="1197">
                <a:solidFill>
                  <a:schemeClr val="lt1"/>
                </a:solidFill>
              </a:defRPr>
            </a:lvl2pPr>
            <a:lvl3pPr marL="1824091" lvl="2" indent="-380019">
              <a:spcBef>
                <a:spcPts val="0"/>
              </a:spcBef>
              <a:spcAft>
                <a:spcPts val="0"/>
              </a:spcAft>
              <a:buClr>
                <a:schemeClr val="lt1"/>
              </a:buClr>
              <a:buSzPts val="900"/>
              <a:buChar char="■"/>
              <a:defRPr sz="1197">
                <a:solidFill>
                  <a:schemeClr val="lt1"/>
                </a:solidFill>
              </a:defRPr>
            </a:lvl3pPr>
            <a:lvl4pPr marL="2432121" lvl="3" indent="-380019">
              <a:spcBef>
                <a:spcPts val="0"/>
              </a:spcBef>
              <a:spcAft>
                <a:spcPts val="0"/>
              </a:spcAft>
              <a:buClr>
                <a:schemeClr val="lt1"/>
              </a:buClr>
              <a:buSzPts val="900"/>
              <a:buChar char="●"/>
              <a:defRPr sz="1197">
                <a:solidFill>
                  <a:schemeClr val="lt1"/>
                </a:solidFill>
              </a:defRPr>
            </a:lvl4pPr>
            <a:lvl5pPr marL="3040151" lvl="4" indent="-380019">
              <a:spcBef>
                <a:spcPts val="0"/>
              </a:spcBef>
              <a:spcAft>
                <a:spcPts val="0"/>
              </a:spcAft>
              <a:buClr>
                <a:schemeClr val="lt1"/>
              </a:buClr>
              <a:buSzPts val="900"/>
              <a:buChar char="○"/>
              <a:defRPr sz="1197">
                <a:solidFill>
                  <a:schemeClr val="lt1"/>
                </a:solidFill>
              </a:defRPr>
            </a:lvl5pPr>
            <a:lvl6pPr marL="3648182" lvl="5" indent="-380019">
              <a:spcBef>
                <a:spcPts val="0"/>
              </a:spcBef>
              <a:spcAft>
                <a:spcPts val="0"/>
              </a:spcAft>
              <a:buClr>
                <a:schemeClr val="lt1"/>
              </a:buClr>
              <a:buSzPts val="900"/>
              <a:buChar char="■"/>
              <a:defRPr sz="1197">
                <a:solidFill>
                  <a:schemeClr val="lt1"/>
                </a:solidFill>
              </a:defRPr>
            </a:lvl6pPr>
            <a:lvl7pPr marL="4256212" lvl="6" indent="-380019">
              <a:spcBef>
                <a:spcPts val="0"/>
              </a:spcBef>
              <a:spcAft>
                <a:spcPts val="0"/>
              </a:spcAft>
              <a:buClr>
                <a:schemeClr val="lt1"/>
              </a:buClr>
              <a:buSzPts val="900"/>
              <a:buChar char="●"/>
              <a:defRPr sz="1197">
                <a:solidFill>
                  <a:schemeClr val="lt1"/>
                </a:solidFill>
              </a:defRPr>
            </a:lvl7pPr>
            <a:lvl8pPr marL="4864242" lvl="7" indent="-380019">
              <a:spcBef>
                <a:spcPts val="0"/>
              </a:spcBef>
              <a:spcAft>
                <a:spcPts val="0"/>
              </a:spcAft>
              <a:buClr>
                <a:schemeClr val="lt1"/>
              </a:buClr>
              <a:buSzPts val="900"/>
              <a:buChar char="○"/>
              <a:defRPr sz="1197">
                <a:solidFill>
                  <a:schemeClr val="lt1"/>
                </a:solidFill>
              </a:defRPr>
            </a:lvl8pPr>
            <a:lvl9pPr marL="5472273" lvl="8" indent="-380019">
              <a:spcBef>
                <a:spcPts val="0"/>
              </a:spcBef>
              <a:spcAft>
                <a:spcPts val="0"/>
              </a:spcAft>
              <a:buClr>
                <a:schemeClr val="lt1"/>
              </a:buClr>
              <a:buSzPts val="900"/>
              <a:buChar char="■"/>
              <a:defRPr sz="1197">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orient="horz" pos="287" userDrawn="1">
          <p15:clr>
            <a:srgbClr val="FA7B17"/>
          </p15:clr>
        </p15:guide>
        <p15:guide id="3" pos="7228" userDrawn="1">
          <p15:clr>
            <a:srgbClr val="FA7B17"/>
          </p15:clr>
        </p15:guide>
        <p15:guide id="4" orient="horz" pos="4022" userDrawn="1">
          <p15:clr>
            <a:srgbClr val="FA7B17"/>
          </p15:clr>
        </p15:guide>
        <p15:guide id="5" pos="3855" userDrawn="1">
          <p15:clr>
            <a:srgbClr val="FA7B17"/>
          </p15:clr>
        </p15:guide>
        <p15:guide id="6" orient="horz" pos="3504" userDrawn="1">
          <p15:clr>
            <a:srgbClr val="FA7B17"/>
          </p15:clr>
        </p15:guide>
        <p15:guide id="7" orient="horz" pos="3685" userDrawn="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 2">
  <p:cSld name="CUSTOM_5_1">
    <p:bg>
      <p:bgPr>
        <a:solidFill>
          <a:srgbClr val="FFFFFF"/>
        </a:solid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0" name="Google Shape;60;p11"/>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61" name="Google Shape;61;p11"/>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место для иконок 1">
  <p:cSld name="CUSTOM_4">
    <p:spTree>
      <p:nvGrpSpPr>
        <p:cNvPr id="1" name="Shape 62"/>
        <p:cNvGrpSpPr/>
        <p:nvPr/>
      </p:nvGrpSpPr>
      <p:grpSpPr>
        <a:xfrm>
          <a:off x="0" y="0"/>
          <a:ext cx="0" cy="0"/>
          <a:chOff x="0" y="0"/>
          <a:chExt cx="0" cy="0"/>
        </a:xfrm>
      </p:grpSpPr>
      <p:sp>
        <p:nvSpPr>
          <p:cNvPr id="63" name="Google Shape;63;p12"/>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2"/>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12"/>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66" name="Google Shape;66;p12"/>
          <p:cNvSpPr txBox="1">
            <a:spLocks noGrp="1"/>
          </p:cNvSpPr>
          <p:nvPr>
            <p:ph type="body" idx="3"/>
          </p:nvPr>
        </p:nvSpPr>
        <p:spPr>
          <a:xfrm>
            <a:off x="1529953" y="2791507"/>
            <a:ext cx="4592269" cy="377795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pos="964" userDrawn="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место для иконок 2">
  <p:cSld name="CUSTOM_4_1">
    <p:bg>
      <p:bgPr>
        <a:solidFill>
          <a:srgbClr val="FFFFFF"/>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9" name="Google Shape;69;p13"/>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71" name="Google Shape;71;p13"/>
          <p:cNvSpPr txBox="1">
            <a:spLocks noGrp="1"/>
          </p:cNvSpPr>
          <p:nvPr>
            <p:ph type="body" idx="3"/>
          </p:nvPr>
        </p:nvSpPr>
        <p:spPr>
          <a:xfrm>
            <a:off x="1529953" y="2791507"/>
            <a:ext cx="4592269" cy="377795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pos="964" userDrawn="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задание 1">
  <p:cSld name="CUSTOM_3">
    <p:spTree>
      <p:nvGrpSpPr>
        <p:cNvPr id="1" name="Shape 72"/>
        <p:cNvGrpSpPr/>
        <p:nvPr/>
      </p:nvGrpSpPr>
      <p:grpSpPr>
        <a:xfrm>
          <a:off x="0" y="0"/>
          <a:ext cx="0" cy="0"/>
          <a:chOff x="0" y="0"/>
          <a:chExt cx="0" cy="0"/>
        </a:xfrm>
      </p:grpSpPr>
      <p:sp>
        <p:nvSpPr>
          <p:cNvPr id="73" name="Google Shape;73;p14"/>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4"/>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4"/>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76" name="Google Shape;76;p14"/>
          <p:cNvSpPr txBox="1">
            <a:spLocks noGrp="1"/>
          </p:cNvSpPr>
          <p:nvPr>
            <p:ph type="body" idx="3"/>
          </p:nvPr>
        </p:nvSpPr>
        <p:spPr>
          <a:xfrm>
            <a:off x="761128" y="2791509"/>
            <a:ext cx="5354836"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cxnSp>
        <p:nvCxnSpPr>
          <p:cNvPr id="77" name="Google Shape;77;p14"/>
          <p:cNvCxnSpPr/>
          <p:nvPr/>
        </p:nvCxnSpPr>
        <p:spPr>
          <a:xfrm>
            <a:off x="774279" y="5092733"/>
            <a:ext cx="5363269" cy="0"/>
          </a:xfrm>
          <a:prstGeom prst="straightConnector1">
            <a:avLst/>
          </a:prstGeom>
          <a:noFill/>
          <a:ln w="9525" cap="flat" cmpd="sng">
            <a:solidFill>
              <a:schemeClr val="lt1"/>
            </a:solidFill>
            <a:prstDash val="solid"/>
            <a:round/>
            <a:headEnd type="none" w="med" len="med"/>
            <a:tailEnd type="none" w="med" len="med"/>
          </a:ln>
        </p:spPr>
      </p:cxnSp>
      <p:sp>
        <p:nvSpPr>
          <p:cNvPr id="78" name="Google Shape;78;p14"/>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4"/>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orient="horz" pos="3460" userDrawn="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задание 2">
  <p:cSld name="CUSTOM_3_1">
    <p:bg>
      <p:bgPr>
        <a:solidFill>
          <a:srgbClr val="FFFFFF"/>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 name="Google Shape;82;p15"/>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 name="Google Shape;83;p15"/>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84" name="Google Shape;84;p15"/>
          <p:cNvSpPr txBox="1">
            <a:spLocks noGrp="1"/>
          </p:cNvSpPr>
          <p:nvPr>
            <p:ph type="body" idx="3"/>
          </p:nvPr>
        </p:nvSpPr>
        <p:spPr>
          <a:xfrm>
            <a:off x="761128" y="2791509"/>
            <a:ext cx="5354836"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cxnSp>
        <p:nvCxnSpPr>
          <p:cNvPr id="85" name="Google Shape;85;p15"/>
          <p:cNvCxnSpPr/>
          <p:nvPr/>
        </p:nvCxnSpPr>
        <p:spPr>
          <a:xfrm>
            <a:off x="774279" y="5092733"/>
            <a:ext cx="5363269" cy="0"/>
          </a:xfrm>
          <a:prstGeom prst="straightConnector1">
            <a:avLst/>
          </a:prstGeom>
          <a:noFill/>
          <a:ln w="9525" cap="flat" cmpd="sng">
            <a:solidFill>
              <a:schemeClr val="dk1"/>
            </a:solidFill>
            <a:prstDash val="solid"/>
            <a:round/>
            <a:headEnd type="none" w="med" len="med"/>
            <a:tailEnd type="none" w="med" len="med"/>
          </a:ln>
        </p:spPr>
      </p:cxnSp>
      <p:sp>
        <p:nvSpPr>
          <p:cNvPr id="86" name="Google Shape;86;p15"/>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5"/>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guide id="10" orient="horz" pos="3460" userDrawn="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 2">
  <p:cSld name="CUSTOM_2">
    <p:bg>
      <p:bgPr>
        <a:solidFill>
          <a:schemeClr val="lt1"/>
        </a:solid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0" name="Google Shape;90;p16"/>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16"/>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92" name="Google Shape;92;p16"/>
          <p:cNvSpPr txBox="1">
            <a:spLocks noGrp="1"/>
          </p:cNvSpPr>
          <p:nvPr>
            <p:ph type="body" idx="3"/>
          </p:nvPr>
        </p:nvSpPr>
        <p:spPr>
          <a:xfrm>
            <a:off x="761128" y="2791507"/>
            <a:ext cx="5361261" cy="3592829"/>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Раздел 1.1">
  <p:cSld name="CUSTOM_6">
    <p:spTree>
      <p:nvGrpSpPr>
        <p:cNvPr id="1" name="Shape 93"/>
        <p:cNvGrpSpPr/>
        <p:nvPr/>
      </p:nvGrpSpPr>
      <p:grpSpPr>
        <a:xfrm>
          <a:off x="0" y="0"/>
          <a:ext cx="0" cy="0"/>
          <a:chOff x="0" y="0"/>
          <a:chExt cx="0" cy="0"/>
        </a:xfrm>
      </p:grpSpPr>
      <p:pic>
        <p:nvPicPr>
          <p:cNvPr id="94" name="Google Shape;94;p17"/>
          <p:cNvPicPr preferRelativeResize="0"/>
          <p:nvPr/>
        </p:nvPicPr>
        <p:blipFill rotWithShape="1">
          <a:blip r:embed="rId2">
            <a:alphaModFix/>
          </a:blip>
          <a:srcRect l="30939"/>
          <a:stretch/>
        </p:blipFill>
        <p:spPr>
          <a:xfrm flipH="1">
            <a:off x="2" y="1"/>
            <a:ext cx="5181024" cy="4192862"/>
          </a:xfrm>
          <a:prstGeom prst="rect">
            <a:avLst/>
          </a:prstGeom>
          <a:noFill/>
          <a:ln>
            <a:noFill/>
          </a:ln>
        </p:spPr>
      </p:pic>
      <p:sp>
        <p:nvSpPr>
          <p:cNvPr id="95" name="Google Shape;95;p17"/>
          <p:cNvSpPr txBox="1">
            <a:spLocks noGrp="1"/>
          </p:cNvSpPr>
          <p:nvPr>
            <p:ph type="title"/>
          </p:nvPr>
        </p:nvSpPr>
        <p:spPr>
          <a:xfrm>
            <a:off x="767453" y="4432217"/>
            <a:ext cx="5354836" cy="2174848"/>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Раздел 1.2">
  <p:cSld name="CUSTOM_6_2">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764977" y="729822"/>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3000"/>
              <a:buFont typeface="Montserrat Black"/>
              <a:buNone/>
              <a:defRPr sz="3990">
                <a:solidFill>
                  <a:schemeClr val="lt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8" name="Google Shape;98;p18"/>
          <p:cNvPicPr preferRelativeResize="0"/>
          <p:nvPr/>
        </p:nvPicPr>
        <p:blipFill rotWithShape="1">
          <a:blip r:embed="rId2">
            <a:alphaModFix/>
          </a:blip>
          <a:srcRect l="30939"/>
          <a:stretch/>
        </p:blipFill>
        <p:spPr>
          <a:xfrm rot="10800000">
            <a:off x="2" y="2718394"/>
            <a:ext cx="5093618" cy="412214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guide id="6" orient="horz" pos="766" userDrawn="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Раздел 2.1">
  <p:cSld name="CUSTOM_6_2_1">
    <p:bg>
      <p:bgPr>
        <a:solidFill>
          <a:srgbClr val="FFFFFF"/>
        </a:solidFill>
        <a:effectLst/>
      </p:bgPr>
    </p:bg>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764977" y="729822"/>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01" name="Google Shape;101;p19"/>
          <p:cNvPicPr preferRelativeResize="0"/>
          <p:nvPr/>
        </p:nvPicPr>
        <p:blipFill rotWithShape="1">
          <a:blip r:embed="rId2">
            <a:alphaModFix/>
          </a:blip>
          <a:srcRect l="30939"/>
          <a:stretch/>
        </p:blipFill>
        <p:spPr>
          <a:xfrm rot="10800000">
            <a:off x="2" y="2718394"/>
            <a:ext cx="5093618" cy="412214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guide id="6" orient="horz" pos="766" userDrawn="1">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Раздел 2.2">
  <p:cSld name="CUSTOM_6_1">
    <p:bg>
      <p:bgPr>
        <a:solidFill>
          <a:srgbClr val="FFFFFF"/>
        </a:solidFill>
        <a:effectLst/>
      </p:bgPr>
    </p:bg>
    <p:spTree>
      <p:nvGrpSpPr>
        <p:cNvPr id="1" name="Shape 102"/>
        <p:cNvGrpSpPr/>
        <p:nvPr/>
      </p:nvGrpSpPr>
      <p:grpSpPr>
        <a:xfrm>
          <a:off x="0" y="0"/>
          <a:ext cx="0" cy="0"/>
          <a:chOff x="0" y="0"/>
          <a:chExt cx="0" cy="0"/>
        </a:xfrm>
      </p:grpSpPr>
      <p:pic>
        <p:nvPicPr>
          <p:cNvPr id="103" name="Google Shape;103;p20"/>
          <p:cNvPicPr preferRelativeResize="0"/>
          <p:nvPr/>
        </p:nvPicPr>
        <p:blipFill rotWithShape="1">
          <a:blip r:embed="rId2">
            <a:alphaModFix/>
          </a:blip>
          <a:srcRect l="30939"/>
          <a:stretch/>
        </p:blipFill>
        <p:spPr>
          <a:xfrm flipH="1">
            <a:off x="2" y="1"/>
            <a:ext cx="5181024" cy="4192862"/>
          </a:xfrm>
          <a:prstGeom prst="rect">
            <a:avLst/>
          </a:prstGeom>
          <a:noFill/>
          <a:ln>
            <a:noFill/>
          </a:ln>
        </p:spPr>
      </p:pic>
      <p:sp>
        <p:nvSpPr>
          <p:cNvPr id="104" name="Google Shape;104;p20"/>
          <p:cNvSpPr txBox="1">
            <a:spLocks noGrp="1"/>
          </p:cNvSpPr>
          <p:nvPr>
            <p:ph type="title"/>
          </p:nvPr>
        </p:nvSpPr>
        <p:spPr>
          <a:xfrm>
            <a:off x="767453" y="4432217"/>
            <a:ext cx="5354836" cy="2174848"/>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155" userDrawn="1">
          <p15:clr>
            <a:srgbClr val="FA7B17"/>
          </p15:clr>
        </p15:guide>
        <p15:guide id="2" pos="3855" userDrawn="1">
          <p15:clr>
            <a:srgbClr val="FA7B17"/>
          </p15:clr>
        </p15:guide>
        <p15:guide id="3" pos="482" userDrawn="1">
          <p15:clr>
            <a:srgbClr val="FA7B17"/>
          </p15:clr>
        </p15:guide>
        <p15:guide id="4" orient="horz" pos="3862" userDrawn="1">
          <p15:clr>
            <a:srgbClr val="FA7B17"/>
          </p15:clr>
        </p15:guide>
        <p15:guide id="5" orient="horz" pos="3099" userDrawn="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Обложка 2">
  <p:cSld name="3_01 - BLANK_1">
    <p:bg>
      <p:bgPr>
        <a:solidFill>
          <a:schemeClr val="lt1"/>
        </a:solidFill>
        <a:effectLst/>
      </p:bgPr>
    </p:bg>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l="30939"/>
          <a:stretch/>
        </p:blipFill>
        <p:spPr>
          <a:xfrm>
            <a:off x="4581997" y="0"/>
            <a:ext cx="7657630" cy="6197082"/>
          </a:xfrm>
          <a:prstGeom prst="rect">
            <a:avLst/>
          </a:prstGeom>
          <a:noFill/>
          <a:ln>
            <a:noFill/>
          </a:ln>
        </p:spPr>
      </p:pic>
      <p:sp>
        <p:nvSpPr>
          <p:cNvPr id="19" name="Google Shape;19;p3"/>
          <p:cNvSpPr txBox="1">
            <a:spLocks noGrp="1"/>
          </p:cNvSpPr>
          <p:nvPr>
            <p:ph type="title"/>
          </p:nvPr>
        </p:nvSpPr>
        <p:spPr>
          <a:xfrm>
            <a:off x="767655" y="2596744"/>
            <a:ext cx="4660133" cy="142995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000"/>
              <a:buFont typeface="Montserrat Black"/>
              <a:buNone/>
              <a:defRPr sz="3990">
                <a:solidFill>
                  <a:schemeClr val="dk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 name="Google Shape;20;p3"/>
          <p:cNvCxnSpPr/>
          <p:nvPr/>
        </p:nvCxnSpPr>
        <p:spPr>
          <a:xfrm>
            <a:off x="764976" y="5191647"/>
            <a:ext cx="5362466" cy="0"/>
          </a:xfrm>
          <a:prstGeom prst="straightConnector1">
            <a:avLst/>
          </a:prstGeom>
          <a:noFill/>
          <a:ln w="9525" cap="flat" cmpd="sng">
            <a:solidFill>
              <a:schemeClr val="dk1"/>
            </a:solidFill>
            <a:prstDash val="solid"/>
            <a:round/>
            <a:headEnd type="none" w="med" len="med"/>
            <a:tailEnd type="none" w="med" len="med"/>
          </a:ln>
        </p:spPr>
      </p:cxnSp>
      <p:sp>
        <p:nvSpPr>
          <p:cNvPr id="21" name="Google Shape;21;p3"/>
          <p:cNvSpPr txBox="1">
            <a:spLocks noGrp="1"/>
          </p:cNvSpPr>
          <p:nvPr>
            <p:ph type="subTitle" idx="1"/>
          </p:nvPr>
        </p:nvSpPr>
        <p:spPr>
          <a:xfrm>
            <a:off x="754937" y="5337770"/>
            <a:ext cx="5362466" cy="312403"/>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400"/>
              <a:buFont typeface="Montserrat"/>
              <a:buNone/>
              <a:defRPr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3"/>
          <p:cNvSpPr txBox="1">
            <a:spLocks noGrp="1"/>
          </p:cNvSpPr>
          <p:nvPr>
            <p:ph type="body" idx="2"/>
          </p:nvPr>
        </p:nvSpPr>
        <p:spPr>
          <a:xfrm>
            <a:off x="767520" y="5702942"/>
            <a:ext cx="5362466" cy="2153702"/>
          </a:xfrm>
          <a:prstGeom prst="rect">
            <a:avLst/>
          </a:prstGeom>
          <a:noFill/>
          <a:ln>
            <a:noFill/>
          </a:ln>
        </p:spPr>
        <p:txBody>
          <a:bodyPr spcFirstLastPara="1" wrap="square" lIns="0" tIns="0" rIns="0" bIns="0" anchor="t" anchorCtr="0">
            <a:noAutofit/>
          </a:bodyPr>
          <a:lstStyle>
            <a:lvl1pPr marL="608030" lvl="0" indent="-380019" rtl="0">
              <a:spcBef>
                <a:spcPts val="0"/>
              </a:spcBef>
              <a:spcAft>
                <a:spcPts val="0"/>
              </a:spcAft>
              <a:buClr>
                <a:schemeClr val="dk1"/>
              </a:buClr>
              <a:buSzPts val="900"/>
              <a:buChar char="●"/>
              <a:defRPr sz="1197">
                <a:solidFill>
                  <a:schemeClr val="dk1"/>
                </a:solidFill>
              </a:defRPr>
            </a:lvl1pPr>
            <a:lvl2pPr marL="1216061" lvl="1" indent="-380019" rtl="0">
              <a:spcBef>
                <a:spcPts val="0"/>
              </a:spcBef>
              <a:spcAft>
                <a:spcPts val="0"/>
              </a:spcAft>
              <a:buClr>
                <a:schemeClr val="dk1"/>
              </a:buClr>
              <a:buSzPts val="900"/>
              <a:buChar char="○"/>
              <a:defRPr sz="1197">
                <a:solidFill>
                  <a:schemeClr val="dk1"/>
                </a:solidFill>
              </a:defRPr>
            </a:lvl2pPr>
            <a:lvl3pPr marL="1824091" lvl="2" indent="-380019" rtl="0">
              <a:spcBef>
                <a:spcPts val="0"/>
              </a:spcBef>
              <a:spcAft>
                <a:spcPts val="0"/>
              </a:spcAft>
              <a:buClr>
                <a:schemeClr val="dk1"/>
              </a:buClr>
              <a:buSzPts val="900"/>
              <a:buChar char="■"/>
              <a:defRPr sz="1197">
                <a:solidFill>
                  <a:schemeClr val="dk1"/>
                </a:solidFill>
              </a:defRPr>
            </a:lvl3pPr>
            <a:lvl4pPr marL="2432121" lvl="3" indent="-380019" rtl="0">
              <a:spcBef>
                <a:spcPts val="0"/>
              </a:spcBef>
              <a:spcAft>
                <a:spcPts val="0"/>
              </a:spcAft>
              <a:buClr>
                <a:schemeClr val="dk1"/>
              </a:buClr>
              <a:buSzPts val="900"/>
              <a:buChar char="●"/>
              <a:defRPr sz="1197">
                <a:solidFill>
                  <a:schemeClr val="dk1"/>
                </a:solidFill>
              </a:defRPr>
            </a:lvl4pPr>
            <a:lvl5pPr marL="3040151" lvl="4" indent="-380019" rtl="0">
              <a:spcBef>
                <a:spcPts val="0"/>
              </a:spcBef>
              <a:spcAft>
                <a:spcPts val="0"/>
              </a:spcAft>
              <a:buClr>
                <a:schemeClr val="dk1"/>
              </a:buClr>
              <a:buSzPts val="900"/>
              <a:buChar char="○"/>
              <a:defRPr sz="1197">
                <a:solidFill>
                  <a:schemeClr val="dk1"/>
                </a:solidFill>
              </a:defRPr>
            </a:lvl5pPr>
            <a:lvl6pPr marL="3648182" lvl="5" indent="-380019" rtl="0">
              <a:spcBef>
                <a:spcPts val="0"/>
              </a:spcBef>
              <a:spcAft>
                <a:spcPts val="0"/>
              </a:spcAft>
              <a:buClr>
                <a:schemeClr val="dk1"/>
              </a:buClr>
              <a:buSzPts val="900"/>
              <a:buChar char="■"/>
              <a:defRPr sz="1197">
                <a:solidFill>
                  <a:schemeClr val="dk1"/>
                </a:solidFill>
              </a:defRPr>
            </a:lvl6pPr>
            <a:lvl7pPr marL="4256212" lvl="6" indent="-380019" rtl="0">
              <a:spcBef>
                <a:spcPts val="0"/>
              </a:spcBef>
              <a:spcAft>
                <a:spcPts val="0"/>
              </a:spcAft>
              <a:buClr>
                <a:schemeClr val="dk1"/>
              </a:buClr>
              <a:buSzPts val="900"/>
              <a:buChar char="●"/>
              <a:defRPr sz="1197">
                <a:solidFill>
                  <a:schemeClr val="dk1"/>
                </a:solidFill>
              </a:defRPr>
            </a:lvl7pPr>
            <a:lvl8pPr marL="4864242" lvl="7" indent="-380019" rtl="0">
              <a:spcBef>
                <a:spcPts val="0"/>
              </a:spcBef>
              <a:spcAft>
                <a:spcPts val="0"/>
              </a:spcAft>
              <a:buClr>
                <a:schemeClr val="dk1"/>
              </a:buClr>
              <a:buSzPts val="900"/>
              <a:buChar char="○"/>
              <a:defRPr sz="1197">
                <a:solidFill>
                  <a:schemeClr val="dk1"/>
                </a:solidFill>
              </a:defRPr>
            </a:lvl8pPr>
            <a:lvl9pPr marL="5472273" lvl="8" indent="-380019" rtl="0">
              <a:spcBef>
                <a:spcPts val="0"/>
              </a:spcBef>
              <a:spcAft>
                <a:spcPts val="0"/>
              </a:spcAft>
              <a:buClr>
                <a:schemeClr val="dk1"/>
              </a:buClr>
              <a:buSzPts val="900"/>
              <a:buChar char="■"/>
              <a:defRPr sz="1197">
                <a:solidFill>
                  <a:schemeClr val="dk1"/>
                </a:solidFill>
              </a:defRPr>
            </a:lvl9pPr>
          </a:lstStyle>
          <a:p>
            <a:endParaRPr/>
          </a:p>
        </p:txBody>
      </p:sp>
      <p:pic>
        <p:nvPicPr>
          <p:cNvPr id="23" name="Google Shape;23;p3"/>
          <p:cNvPicPr preferRelativeResize="0"/>
          <p:nvPr/>
        </p:nvPicPr>
        <p:blipFill>
          <a:blip r:embed="rId3">
            <a:alphaModFix/>
          </a:blip>
          <a:stretch>
            <a:fillRect/>
          </a:stretch>
        </p:blipFill>
        <p:spPr>
          <a:xfrm>
            <a:off x="767646" y="456034"/>
            <a:ext cx="2259960" cy="482933"/>
          </a:xfrm>
          <a:prstGeom prst="rect">
            <a:avLst/>
          </a:prstGeom>
          <a:noFill/>
          <a:ln>
            <a:noFill/>
          </a:ln>
        </p:spPr>
      </p:pic>
    </p:spTree>
  </p:cSld>
  <p:clrMapOvr>
    <a:masterClrMapping/>
  </p:clrMapOvr>
  <p:extLst>
    <p:ext uri="{DCECCB84-F9BA-43D5-87BE-67443E8EF086}">
      <p15:sldGuideLst xmlns:p15="http://schemas.microsoft.com/office/powerpoint/2012/main">
        <p15:guide id="1" pos="482" userDrawn="1">
          <p15:clr>
            <a:srgbClr val="FA7B17"/>
          </p15:clr>
        </p15:guide>
        <p15:guide id="2" orient="horz" pos="287" userDrawn="1">
          <p15:clr>
            <a:srgbClr val="FA7B17"/>
          </p15:clr>
        </p15:guide>
        <p15:guide id="3" pos="7228" userDrawn="1">
          <p15:clr>
            <a:srgbClr val="FA7B17"/>
          </p15:clr>
        </p15:guide>
        <p15:guide id="4" orient="horz" pos="4022" userDrawn="1">
          <p15:clr>
            <a:srgbClr val="FA7B17"/>
          </p15:clr>
        </p15:guide>
        <p15:guide id="5" pos="3855" userDrawn="1">
          <p15:clr>
            <a:srgbClr val="FA7B17"/>
          </p15:clr>
        </p15:guide>
        <p15:guide id="6" orient="horz" pos="3504" userDrawn="1">
          <p15:clr>
            <a:srgbClr val="FA7B17"/>
          </p15:clr>
        </p15:guide>
        <p15:guide id="7" orient="horz" pos="3685" userDrawn="1">
          <p15:clr>
            <a:srgbClr val="FA7B17"/>
          </p15:clr>
        </p15:guide>
        <p15:guide id="8" pos="1907" userDrawn="1">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Пустой слайд для инструкций в шаблоне">
  <p:cSld name="3_DEFAULT - Title">
    <p:bg>
      <p:bgPr>
        <a:solidFill>
          <a:srgbClr val="FFFFFF"/>
        </a:solidFill>
        <a:effectLst/>
      </p:bgPr>
    </p:bg>
    <p:spTree>
      <p:nvGrpSpPr>
        <p:cNvPr id="1" name="Shape 10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87" userDrawn="1">
          <p15:clr>
            <a:srgbClr val="FA7B17"/>
          </p15:clr>
        </p15:guide>
        <p15:guide id="2" orient="horz" pos="4022" userDrawn="1">
          <p15:clr>
            <a:srgbClr val="FA7B17"/>
          </p15:clr>
        </p15:guide>
        <p15:guide id="3" pos="482" userDrawn="1">
          <p15:clr>
            <a:srgbClr val="FA7B17"/>
          </p15:clr>
        </p15:guide>
        <p15:guide id="4" pos="7228"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417224" y="591856"/>
            <a:ext cx="11405178" cy="761656"/>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8" name="Google Shape;108;p22"/>
          <p:cNvSpPr txBox="1">
            <a:spLocks noGrp="1"/>
          </p:cNvSpPr>
          <p:nvPr>
            <p:ph type="body" idx="1"/>
          </p:nvPr>
        </p:nvSpPr>
        <p:spPr>
          <a:xfrm>
            <a:off x="417224" y="1532721"/>
            <a:ext cx="11405178" cy="4543601"/>
          </a:xfrm>
          <a:prstGeom prst="rect">
            <a:avLst/>
          </a:prstGeom>
          <a:noFill/>
          <a:ln>
            <a:noFill/>
          </a:ln>
        </p:spPr>
        <p:txBody>
          <a:bodyPr spcFirstLastPara="1" wrap="square" lIns="91425" tIns="91425" rIns="91425" bIns="91425" anchor="ctr" anchorCtr="0">
            <a:noAutofit/>
          </a:bodyPr>
          <a:lstStyle>
            <a:lvl1pPr marL="608030" lvl="0" indent="-422243" rtl="0">
              <a:spcBef>
                <a:spcPts val="0"/>
              </a:spcBef>
              <a:spcAft>
                <a:spcPts val="0"/>
              </a:spcAft>
              <a:buSzPts val="1400"/>
              <a:buChar char="●"/>
              <a:defRPr/>
            </a:lvl1pPr>
            <a:lvl2pPr marL="1216061" lvl="1" indent="-422243" rtl="0">
              <a:spcBef>
                <a:spcPts val="0"/>
              </a:spcBef>
              <a:spcAft>
                <a:spcPts val="0"/>
              </a:spcAft>
              <a:buSzPts val="1400"/>
              <a:buChar char="○"/>
              <a:defRPr/>
            </a:lvl2pPr>
            <a:lvl3pPr marL="1824091" lvl="2" indent="-422243" rtl="0">
              <a:spcBef>
                <a:spcPts val="0"/>
              </a:spcBef>
              <a:spcAft>
                <a:spcPts val="0"/>
              </a:spcAft>
              <a:buSzPts val="1400"/>
              <a:buChar char="■"/>
              <a:defRPr/>
            </a:lvl3pPr>
            <a:lvl4pPr marL="2432121" lvl="3" indent="-422243" rtl="0">
              <a:spcBef>
                <a:spcPts val="0"/>
              </a:spcBef>
              <a:spcAft>
                <a:spcPts val="0"/>
              </a:spcAft>
              <a:buSzPts val="1400"/>
              <a:buChar char="●"/>
              <a:defRPr/>
            </a:lvl4pPr>
            <a:lvl5pPr marL="3040151" lvl="4" indent="-422243" rtl="0">
              <a:spcBef>
                <a:spcPts val="0"/>
              </a:spcBef>
              <a:spcAft>
                <a:spcPts val="0"/>
              </a:spcAft>
              <a:buSzPts val="1400"/>
              <a:buChar char="○"/>
              <a:defRPr/>
            </a:lvl5pPr>
            <a:lvl6pPr marL="3648182" lvl="5" indent="-422243" rtl="0">
              <a:spcBef>
                <a:spcPts val="0"/>
              </a:spcBef>
              <a:spcAft>
                <a:spcPts val="0"/>
              </a:spcAft>
              <a:buSzPts val="1400"/>
              <a:buChar char="■"/>
              <a:defRPr/>
            </a:lvl6pPr>
            <a:lvl7pPr marL="4256212" lvl="6" indent="-422243" rtl="0">
              <a:spcBef>
                <a:spcPts val="0"/>
              </a:spcBef>
              <a:spcAft>
                <a:spcPts val="0"/>
              </a:spcAft>
              <a:buSzPts val="1400"/>
              <a:buChar char="●"/>
              <a:defRPr/>
            </a:lvl7pPr>
            <a:lvl8pPr marL="4864242" lvl="7" indent="-422243" rtl="0">
              <a:spcBef>
                <a:spcPts val="0"/>
              </a:spcBef>
              <a:spcAft>
                <a:spcPts val="0"/>
              </a:spcAft>
              <a:buSzPts val="1400"/>
              <a:buChar char="○"/>
              <a:defRPr/>
            </a:lvl8pPr>
            <a:lvl9pPr marL="5472273" lvl="8" indent="-422243" rtl="0">
              <a:spcBef>
                <a:spcPts val="0"/>
              </a:spcBef>
              <a:spcAft>
                <a:spcPts val="0"/>
              </a:spcAft>
              <a:buSzPts val="1400"/>
              <a:buChar char="■"/>
              <a:defRPr/>
            </a:lvl9pPr>
          </a:lstStyle>
          <a:p>
            <a:endParaRPr/>
          </a:p>
        </p:txBody>
      </p:sp>
      <p:sp>
        <p:nvSpPr>
          <p:cNvPr id="109" name="Google Shape;109;p22"/>
          <p:cNvSpPr txBox="1">
            <a:spLocks noGrp="1"/>
          </p:cNvSpPr>
          <p:nvPr>
            <p:ph type="sldNum" idx="12"/>
          </p:nvPr>
        </p:nvSpPr>
        <p:spPr>
          <a:xfrm>
            <a:off x="11340738" y="6201791"/>
            <a:ext cx="734458" cy="523464"/>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Ваш макет 1">
  <p:cSld name="CUSTOM_1">
    <p:spTree>
      <p:nvGrpSpPr>
        <p:cNvPr id="1" name="Shape 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 1">
  <p:cSld name="CUSTOM">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a:spcBef>
                <a:spcPts val="0"/>
              </a:spcBef>
              <a:spcAft>
                <a:spcPts val="0"/>
              </a:spcAft>
              <a:buSzPts val="1400"/>
              <a:buFont typeface="Montserrat"/>
              <a:buNone/>
              <a:defRPr b="1">
                <a:latin typeface="Montserrat"/>
                <a:ea typeface="Montserrat"/>
                <a:cs typeface="Montserrat"/>
                <a:sym typeface="Montserrat"/>
              </a:defRPr>
            </a:lvl2pPr>
            <a:lvl3pPr lvl="2">
              <a:spcBef>
                <a:spcPts val="0"/>
              </a:spcBef>
              <a:spcAft>
                <a:spcPts val="0"/>
              </a:spcAft>
              <a:buSzPts val="1400"/>
              <a:buFont typeface="Montserrat"/>
              <a:buNone/>
              <a:defRPr b="1">
                <a:latin typeface="Montserrat"/>
                <a:ea typeface="Montserrat"/>
                <a:cs typeface="Montserrat"/>
                <a:sym typeface="Montserrat"/>
              </a:defRPr>
            </a:lvl3pPr>
            <a:lvl4pPr lvl="3">
              <a:spcBef>
                <a:spcPts val="0"/>
              </a:spcBef>
              <a:spcAft>
                <a:spcPts val="0"/>
              </a:spcAft>
              <a:buSzPts val="1400"/>
              <a:buFont typeface="Montserrat"/>
              <a:buNone/>
              <a:defRPr b="1">
                <a:latin typeface="Montserrat"/>
                <a:ea typeface="Montserrat"/>
                <a:cs typeface="Montserrat"/>
                <a:sym typeface="Montserrat"/>
              </a:defRPr>
            </a:lvl4pPr>
            <a:lvl5pPr lvl="4">
              <a:spcBef>
                <a:spcPts val="0"/>
              </a:spcBef>
              <a:spcAft>
                <a:spcPts val="0"/>
              </a:spcAft>
              <a:buSzPts val="1400"/>
              <a:buFont typeface="Montserrat"/>
              <a:buNone/>
              <a:defRPr b="1">
                <a:latin typeface="Montserrat"/>
                <a:ea typeface="Montserrat"/>
                <a:cs typeface="Montserrat"/>
                <a:sym typeface="Montserrat"/>
              </a:defRPr>
            </a:lvl5pPr>
            <a:lvl6pPr lvl="5">
              <a:spcBef>
                <a:spcPts val="0"/>
              </a:spcBef>
              <a:spcAft>
                <a:spcPts val="0"/>
              </a:spcAft>
              <a:buSzPts val="1400"/>
              <a:buFont typeface="Montserrat"/>
              <a:buNone/>
              <a:defRPr b="1">
                <a:latin typeface="Montserrat"/>
                <a:ea typeface="Montserrat"/>
                <a:cs typeface="Montserrat"/>
                <a:sym typeface="Montserrat"/>
              </a:defRPr>
            </a:lvl6pPr>
            <a:lvl7pPr lvl="6">
              <a:spcBef>
                <a:spcPts val="0"/>
              </a:spcBef>
              <a:spcAft>
                <a:spcPts val="0"/>
              </a:spcAft>
              <a:buSzPts val="1400"/>
              <a:buFont typeface="Montserrat"/>
              <a:buNone/>
              <a:defRPr b="1">
                <a:latin typeface="Montserrat"/>
                <a:ea typeface="Montserrat"/>
                <a:cs typeface="Montserrat"/>
                <a:sym typeface="Montserrat"/>
              </a:defRPr>
            </a:lvl7pPr>
            <a:lvl8pPr lvl="7">
              <a:spcBef>
                <a:spcPts val="0"/>
              </a:spcBef>
              <a:spcAft>
                <a:spcPts val="0"/>
              </a:spcAft>
              <a:buSzPts val="1400"/>
              <a:buFont typeface="Montserrat"/>
              <a:buNone/>
              <a:defRPr b="1">
                <a:latin typeface="Montserrat"/>
                <a:ea typeface="Montserrat"/>
                <a:cs typeface="Montserrat"/>
                <a:sym typeface="Montserrat"/>
              </a:defRPr>
            </a:lvl8pPr>
            <a:lvl9pPr lvl="8">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29" name="Google Shape;29;p5"/>
          <p:cNvSpPr txBox="1">
            <a:spLocks noGrp="1"/>
          </p:cNvSpPr>
          <p:nvPr>
            <p:ph type="body" idx="3"/>
          </p:nvPr>
        </p:nvSpPr>
        <p:spPr>
          <a:xfrm>
            <a:off x="761128" y="2791507"/>
            <a:ext cx="5361261" cy="3592829"/>
          </a:xfrm>
          <a:prstGeom prst="rect">
            <a:avLst/>
          </a:prstGeom>
          <a:noFill/>
          <a:ln>
            <a:noFill/>
          </a:ln>
        </p:spPr>
        <p:txBody>
          <a:bodyPr spcFirstLastPara="1" wrap="square" lIns="0" tIns="0" rIns="0" bIns="0" anchor="t" anchorCtr="0">
            <a:noAutofit/>
          </a:bodyPr>
          <a:lstStyle>
            <a:lvl1pPr marL="608030" lvl="0"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инфографика или картинка 1">
  <p:cSld name="CUSTOM_7">
    <p:spTree>
      <p:nvGrpSpPr>
        <p:cNvPr id="1" name="Shape 30"/>
        <p:cNvGrpSpPr/>
        <p:nvPr/>
      </p:nvGrpSpPr>
      <p:grpSpPr>
        <a:xfrm>
          <a:off x="0" y="0"/>
          <a:ext cx="0" cy="0"/>
          <a:chOff x="0" y="0"/>
          <a:chExt cx="0" cy="0"/>
        </a:xfrm>
      </p:grpSpPr>
      <p:sp>
        <p:nvSpPr>
          <p:cNvPr id="31" name="Google Shape;31;p6"/>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6"/>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6"/>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34" name="Google Shape;34;p6"/>
          <p:cNvSpPr txBox="1">
            <a:spLocks noGrp="1"/>
          </p:cNvSpPr>
          <p:nvPr>
            <p:ph type="body" idx="3"/>
          </p:nvPr>
        </p:nvSpPr>
        <p:spPr>
          <a:xfrm>
            <a:off x="761128" y="2791508"/>
            <a:ext cx="5361261" cy="1221282"/>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Название модуля/заголовок/подзаголовок/текст+инфографика или картинка 2">
  <p:cSld name="CUSTOM_7_1">
    <p:bg>
      <p:bgPr>
        <a:solidFill>
          <a:srgbClr val="FFFFFF"/>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7" name="Google Shape;37;p7"/>
          <p:cNvSpPr txBox="1">
            <a:spLocks noGrp="1"/>
          </p:cNvSpPr>
          <p:nvPr>
            <p:ph type="title"/>
          </p:nvPr>
        </p:nvSpPr>
        <p:spPr>
          <a:xfrm>
            <a:off x="780102" y="918243"/>
            <a:ext cx="5354836" cy="909678"/>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800"/>
              <a:buFont typeface="Montserrat Black"/>
              <a:buNone/>
              <a:defRPr sz="2394">
                <a:solidFill>
                  <a:srgbClr val="01C601"/>
                </a:solidFill>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Google Shape;38;p7"/>
          <p:cNvSpPr txBox="1">
            <a:spLocks noGrp="1"/>
          </p:cNvSpPr>
          <p:nvPr>
            <p:ph type="subTitle" idx="2"/>
          </p:nvPr>
        </p:nvSpPr>
        <p:spPr>
          <a:xfrm>
            <a:off x="761128" y="2098111"/>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39" name="Google Shape;39;p7"/>
          <p:cNvSpPr txBox="1">
            <a:spLocks noGrp="1"/>
          </p:cNvSpPr>
          <p:nvPr>
            <p:ph type="body" idx="3"/>
          </p:nvPr>
        </p:nvSpPr>
        <p:spPr>
          <a:xfrm>
            <a:off x="761128" y="2791508"/>
            <a:ext cx="5361261" cy="1221282"/>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 1">
  <p:cSld name="CUSTOM_5">
    <p:spTree>
      <p:nvGrpSpPr>
        <p:cNvPr id="1" name="Shape 40"/>
        <p:cNvGrpSpPr/>
        <p:nvPr/>
      </p:nvGrpSpPr>
      <p:grpSpPr>
        <a:xfrm>
          <a:off x="0" y="0"/>
          <a:ext cx="0" cy="0"/>
          <a:chOff x="0" y="0"/>
          <a:chExt cx="0" cy="0"/>
        </a:xfrm>
      </p:grpSpPr>
      <p:sp>
        <p:nvSpPr>
          <p:cNvPr id="41" name="Google Shape;41;p8"/>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8"/>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43" name="Google Shape;43;p8"/>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задание 1">
  <p:cSld name="CUSTOM_5_2">
    <p:spTree>
      <p:nvGrpSpPr>
        <p:cNvPr id="1" name="Shape 44"/>
        <p:cNvGrpSpPr/>
        <p:nvPr/>
      </p:nvGrpSpPr>
      <p:grpSpPr>
        <a:xfrm>
          <a:off x="0" y="0"/>
          <a:ext cx="0" cy="0"/>
          <a:chOff x="0" y="0"/>
          <a:chExt cx="0" cy="0"/>
        </a:xfrm>
      </p:grpSpPr>
      <p:sp>
        <p:nvSpPr>
          <p:cNvPr id="45" name="Google Shape;45;p9"/>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900"/>
              <a:buFont typeface="Montserrat"/>
              <a:buNone/>
              <a:defRPr sz="1197" b="1">
                <a:solidFill>
                  <a:schemeClr val="lt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9"/>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400"/>
              <a:buFont typeface="Montserrat"/>
              <a:buNone/>
              <a:defRPr b="1">
                <a:solidFill>
                  <a:schemeClr val="lt1"/>
                </a:solidFill>
                <a:latin typeface="Montserrat"/>
                <a:ea typeface="Montserrat"/>
                <a:cs typeface="Montserrat"/>
                <a:sym typeface="Montserrat"/>
              </a:defRPr>
            </a:lvl1pPr>
            <a:lvl2pPr lvl="1" rtl="0">
              <a:spcBef>
                <a:spcPts val="0"/>
              </a:spcBef>
              <a:spcAft>
                <a:spcPts val="0"/>
              </a:spcAft>
              <a:buSzPts val="1400"/>
              <a:buFont typeface="Montserrat"/>
              <a:buNone/>
              <a:defRPr b="1">
                <a:latin typeface="Montserrat"/>
                <a:ea typeface="Montserrat"/>
                <a:cs typeface="Montserrat"/>
                <a:sym typeface="Montserrat"/>
              </a:defRPr>
            </a:lvl2pPr>
            <a:lvl3pPr lvl="2" rtl="0">
              <a:spcBef>
                <a:spcPts val="0"/>
              </a:spcBef>
              <a:spcAft>
                <a:spcPts val="0"/>
              </a:spcAft>
              <a:buSzPts val="1400"/>
              <a:buFont typeface="Montserrat"/>
              <a:buNone/>
              <a:defRPr b="1">
                <a:latin typeface="Montserrat"/>
                <a:ea typeface="Montserrat"/>
                <a:cs typeface="Montserrat"/>
                <a:sym typeface="Montserrat"/>
              </a:defRPr>
            </a:lvl3pPr>
            <a:lvl4pPr lvl="3" rtl="0">
              <a:spcBef>
                <a:spcPts val="0"/>
              </a:spcBef>
              <a:spcAft>
                <a:spcPts val="0"/>
              </a:spcAft>
              <a:buSzPts val="1400"/>
              <a:buFont typeface="Montserrat"/>
              <a:buNone/>
              <a:defRPr b="1">
                <a:latin typeface="Montserrat"/>
                <a:ea typeface="Montserrat"/>
                <a:cs typeface="Montserrat"/>
                <a:sym typeface="Montserrat"/>
              </a:defRPr>
            </a:lvl4pPr>
            <a:lvl5pPr lvl="4" rtl="0">
              <a:spcBef>
                <a:spcPts val="0"/>
              </a:spcBef>
              <a:spcAft>
                <a:spcPts val="0"/>
              </a:spcAft>
              <a:buSzPts val="1400"/>
              <a:buFont typeface="Montserrat"/>
              <a:buNone/>
              <a:defRPr b="1">
                <a:latin typeface="Montserrat"/>
                <a:ea typeface="Montserrat"/>
                <a:cs typeface="Montserrat"/>
                <a:sym typeface="Montserrat"/>
              </a:defRPr>
            </a:lvl5pPr>
            <a:lvl6pPr lvl="5" rtl="0">
              <a:spcBef>
                <a:spcPts val="0"/>
              </a:spcBef>
              <a:spcAft>
                <a:spcPts val="0"/>
              </a:spcAft>
              <a:buSzPts val="1400"/>
              <a:buFont typeface="Montserrat"/>
              <a:buNone/>
              <a:defRPr b="1">
                <a:latin typeface="Montserrat"/>
                <a:ea typeface="Montserrat"/>
                <a:cs typeface="Montserrat"/>
                <a:sym typeface="Montserrat"/>
              </a:defRPr>
            </a:lvl6pPr>
            <a:lvl7pPr lvl="6" rtl="0">
              <a:spcBef>
                <a:spcPts val="0"/>
              </a:spcBef>
              <a:spcAft>
                <a:spcPts val="0"/>
              </a:spcAft>
              <a:buSzPts val="1400"/>
              <a:buFont typeface="Montserrat"/>
              <a:buNone/>
              <a:defRPr b="1">
                <a:latin typeface="Montserrat"/>
                <a:ea typeface="Montserrat"/>
                <a:cs typeface="Montserrat"/>
                <a:sym typeface="Montserrat"/>
              </a:defRPr>
            </a:lvl7pPr>
            <a:lvl8pPr lvl="7" rtl="0">
              <a:spcBef>
                <a:spcPts val="0"/>
              </a:spcBef>
              <a:spcAft>
                <a:spcPts val="0"/>
              </a:spcAft>
              <a:buSzPts val="1400"/>
              <a:buFont typeface="Montserrat"/>
              <a:buNone/>
              <a:defRPr b="1">
                <a:latin typeface="Montserrat"/>
                <a:ea typeface="Montserrat"/>
                <a:cs typeface="Montserrat"/>
                <a:sym typeface="Montserrat"/>
              </a:defRPr>
            </a:lvl8pPr>
            <a:lvl9pPr lvl="8" rtl="0">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47" name="Google Shape;47;p9"/>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cxnSp>
        <p:nvCxnSpPr>
          <p:cNvPr id="48" name="Google Shape;48;p9"/>
          <p:cNvCxnSpPr/>
          <p:nvPr/>
        </p:nvCxnSpPr>
        <p:spPr>
          <a:xfrm>
            <a:off x="774279" y="5092733"/>
            <a:ext cx="5363269" cy="0"/>
          </a:xfrm>
          <a:prstGeom prst="straightConnector1">
            <a:avLst/>
          </a:prstGeom>
          <a:noFill/>
          <a:ln w="9525" cap="flat" cmpd="sng">
            <a:solidFill>
              <a:schemeClr val="lt1"/>
            </a:solidFill>
            <a:prstDash val="solid"/>
            <a:round/>
            <a:headEnd type="none" w="med" len="med"/>
            <a:tailEnd type="none" w="med" len="med"/>
          </a:ln>
        </p:spPr>
      </p:cxnSp>
      <p:sp>
        <p:nvSpPr>
          <p:cNvPr id="49" name="Google Shape;49;p9"/>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9"/>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1pPr>
            <a:lvl2pPr marL="1216061" lvl="1"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2pPr>
            <a:lvl3pPr marL="1824091" lvl="2"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3pPr>
            <a:lvl4pPr marL="2432121" lvl="3"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4pPr>
            <a:lvl5pPr marL="3040151" lvl="4"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5pPr>
            <a:lvl6pPr marL="3648182" lvl="5"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6pPr>
            <a:lvl7pPr marL="4256212" lvl="6"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7pPr>
            <a:lvl8pPr marL="4864242" lvl="7"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8pPr>
            <a:lvl9pPr marL="5472273" lvl="8" indent="-396909" rtl="0">
              <a:spcBef>
                <a:spcPts val="0"/>
              </a:spcBef>
              <a:spcAft>
                <a:spcPts val="0"/>
              </a:spcAft>
              <a:buClr>
                <a:schemeClr val="lt1"/>
              </a:buClr>
              <a:buSzPts val="1100"/>
              <a:buFont typeface="Montserrat"/>
              <a:buChar char="■"/>
              <a:defRPr sz="1463">
                <a:solidFill>
                  <a:schemeClr val="lt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Название модуля/подзаголовок/текст/задание 2">
  <p:cSld name="CUSTOM_5_2_1">
    <p:bg>
      <p:bgPr>
        <a:solidFill>
          <a:srgbClr val="FFFFFF"/>
        </a:solid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subTitle" idx="1"/>
          </p:nvPr>
        </p:nvSpPr>
        <p:spPr>
          <a:xfrm>
            <a:off x="767654" y="460087"/>
            <a:ext cx="5354836" cy="215849"/>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900"/>
              <a:buFont typeface="Montserrat"/>
              <a:buNone/>
              <a:defRPr sz="1197"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3" name="Google Shape;53;p10"/>
          <p:cNvSpPr txBox="1">
            <a:spLocks noGrp="1"/>
          </p:cNvSpPr>
          <p:nvPr>
            <p:ph type="subTitle" idx="2"/>
          </p:nvPr>
        </p:nvSpPr>
        <p:spPr>
          <a:xfrm>
            <a:off x="761128" y="985744"/>
            <a:ext cx="5354836" cy="616825"/>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1pPr>
            <a:lvl2pPr lvl="1"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2pPr>
            <a:lvl3pPr lvl="2"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3pPr>
            <a:lvl4pPr lvl="3"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4pPr>
            <a:lvl5pPr lvl="4"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5pPr>
            <a:lvl6pPr lvl="5"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6pPr>
            <a:lvl7pPr lvl="6"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7pPr>
            <a:lvl8pPr lvl="7"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8pPr>
            <a:lvl9pPr lvl="8" rtl="0">
              <a:spcBef>
                <a:spcPts val="0"/>
              </a:spcBef>
              <a:spcAft>
                <a:spcPts val="0"/>
              </a:spcAft>
              <a:buClr>
                <a:schemeClr val="dk1"/>
              </a:buClr>
              <a:buSzPts val="1400"/>
              <a:buFont typeface="Montserrat"/>
              <a:buNone/>
              <a:defRPr b="1">
                <a:solidFill>
                  <a:schemeClr val="dk1"/>
                </a:solidFill>
                <a:latin typeface="Montserrat"/>
                <a:ea typeface="Montserrat"/>
                <a:cs typeface="Montserrat"/>
                <a:sym typeface="Montserrat"/>
              </a:defRPr>
            </a:lvl9pPr>
          </a:lstStyle>
          <a:p>
            <a:endParaRPr/>
          </a:p>
        </p:txBody>
      </p:sp>
      <p:sp>
        <p:nvSpPr>
          <p:cNvPr id="54" name="Google Shape;54;p10"/>
          <p:cNvSpPr txBox="1">
            <a:spLocks noGrp="1"/>
          </p:cNvSpPr>
          <p:nvPr>
            <p:ph type="body" idx="3"/>
          </p:nvPr>
        </p:nvSpPr>
        <p:spPr>
          <a:xfrm>
            <a:off x="761128" y="1729120"/>
            <a:ext cx="5361261" cy="4655316"/>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cxnSp>
        <p:nvCxnSpPr>
          <p:cNvPr id="55" name="Google Shape;55;p10"/>
          <p:cNvCxnSpPr/>
          <p:nvPr/>
        </p:nvCxnSpPr>
        <p:spPr>
          <a:xfrm>
            <a:off x="774279" y="5092733"/>
            <a:ext cx="5363269" cy="0"/>
          </a:xfrm>
          <a:prstGeom prst="straightConnector1">
            <a:avLst/>
          </a:prstGeom>
          <a:noFill/>
          <a:ln w="9525" cap="flat" cmpd="sng">
            <a:solidFill>
              <a:schemeClr val="dk1"/>
            </a:solidFill>
            <a:prstDash val="solid"/>
            <a:round/>
            <a:headEnd type="none" w="med" len="med"/>
            <a:tailEnd type="none" w="med" len="med"/>
          </a:ln>
        </p:spPr>
      </p:cxnSp>
      <p:sp>
        <p:nvSpPr>
          <p:cNvPr id="56" name="Google Shape;56;p10"/>
          <p:cNvSpPr txBox="1">
            <a:spLocks noGrp="1"/>
          </p:cNvSpPr>
          <p:nvPr>
            <p:ph type="subTitle" idx="4"/>
          </p:nvPr>
        </p:nvSpPr>
        <p:spPr>
          <a:xfrm>
            <a:off x="754937" y="5284811"/>
            <a:ext cx="5363269" cy="30961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01C601"/>
              </a:buClr>
              <a:buSzPts val="1200"/>
              <a:buFont typeface="Montserrat"/>
              <a:buNone/>
              <a:defRPr sz="1596" b="1">
                <a:solidFill>
                  <a:srgbClr val="01C601"/>
                </a:solidFill>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10"/>
          <p:cNvSpPr txBox="1">
            <a:spLocks noGrp="1"/>
          </p:cNvSpPr>
          <p:nvPr>
            <p:ph type="body" idx="5"/>
          </p:nvPr>
        </p:nvSpPr>
        <p:spPr>
          <a:xfrm>
            <a:off x="761128" y="5594419"/>
            <a:ext cx="5363269" cy="2301325"/>
          </a:xfrm>
          <a:prstGeom prst="rect">
            <a:avLst/>
          </a:prstGeom>
          <a:noFill/>
          <a:ln>
            <a:noFill/>
          </a:ln>
        </p:spPr>
        <p:txBody>
          <a:bodyPr spcFirstLastPara="1" wrap="square" lIns="0" tIns="0" rIns="0" bIns="0" anchor="t" anchorCtr="0">
            <a:noAutofit/>
          </a:bodyPr>
          <a:lstStyle>
            <a:lvl1pPr marL="608030" lvl="0"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1pPr>
            <a:lvl2pPr marL="1216061" lvl="1"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2pPr>
            <a:lvl3pPr marL="1824091" lvl="2"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3pPr>
            <a:lvl4pPr marL="2432121" lvl="3"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4pPr>
            <a:lvl5pPr marL="3040151" lvl="4"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5pPr>
            <a:lvl6pPr marL="3648182" lvl="5"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6pPr>
            <a:lvl7pPr marL="4256212" lvl="6"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7pPr>
            <a:lvl8pPr marL="4864242" lvl="7"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8pPr>
            <a:lvl9pPr marL="5472273" lvl="8" indent="-396909" rtl="0">
              <a:spcBef>
                <a:spcPts val="0"/>
              </a:spcBef>
              <a:spcAft>
                <a:spcPts val="0"/>
              </a:spcAft>
              <a:buClr>
                <a:schemeClr val="dk1"/>
              </a:buClr>
              <a:buSzPts val="1100"/>
              <a:buFont typeface="Montserrat"/>
              <a:buChar char="■"/>
              <a:defRPr sz="1463">
                <a:solidFill>
                  <a:schemeClr val="dk1"/>
                </a:solidFill>
                <a:latin typeface="Montserrat"/>
                <a:ea typeface="Montserrat"/>
                <a:cs typeface="Montserrat"/>
                <a:sym typeface="Montserrat"/>
              </a:defRPr>
            </a:lvl9pPr>
          </a:lstStyle>
          <a:p>
            <a:endParaRPr/>
          </a:p>
        </p:txBody>
      </p:sp>
    </p:spTree>
  </p:cSld>
  <p:clrMapOvr>
    <a:masterClrMapping/>
  </p:clrMapOvr>
  <p:extLst>
    <p:ext uri="{DCECCB84-F9BA-43D5-87BE-67443E8EF086}">
      <p15:sldGuideLst xmlns:p15="http://schemas.microsoft.com/office/powerpoint/2012/main">
        <p15:guide id="1" pos="482" userDrawn="1">
          <p15:clr>
            <a:srgbClr val="FA7B17"/>
          </p15:clr>
        </p15:guide>
        <p15:guide id="2" pos="7228" userDrawn="1">
          <p15:clr>
            <a:srgbClr val="FA7B17"/>
          </p15:clr>
        </p15:guide>
        <p15:guide id="3" orient="horz" pos="287" userDrawn="1">
          <p15:clr>
            <a:srgbClr val="FA7B17"/>
          </p15:clr>
        </p15:guide>
        <p15:guide id="4" orient="horz" pos="4022" userDrawn="1">
          <p15:clr>
            <a:srgbClr val="FA7B17"/>
          </p15:clr>
        </p15:guide>
        <p15:guide id="5" orient="horz" pos="383" userDrawn="1">
          <p15:clr>
            <a:srgbClr val="FA7B17"/>
          </p15:clr>
        </p15:guide>
        <p15:guide id="6" orient="horz" pos="766" userDrawn="1">
          <p15:clr>
            <a:srgbClr val="FA7B17"/>
          </p15:clr>
        </p15:guide>
        <p15:guide id="7" pos="3855" userDrawn="1">
          <p15:clr>
            <a:srgbClr val="FA7B17"/>
          </p15:clr>
        </p15:guide>
        <p15:guide id="8" orient="horz" pos="1468" userDrawn="1">
          <p15:clr>
            <a:srgbClr val="FA7B17"/>
          </p15:clr>
        </p15:guide>
        <p15:guide id="9" orient="horz" pos="1758" userDrawn="1">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2"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image" Target="../media/image9.jpe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68.png"/><Relationship Id="rId2" Type="http://schemas.openxmlformats.org/officeDocument/2006/relationships/notesSlide" Target="../notesSlides/notesSlide15.xml"/><Relationship Id="rId16" Type="http://schemas.openxmlformats.org/officeDocument/2006/relationships/image" Target="../media/image16.png"/><Relationship Id="rId1" Type="http://schemas.openxmlformats.org/officeDocument/2006/relationships/slideLayout" Target="../slideLayouts/slideLayout21.xml"/><Relationship Id="rId6" Type="http://schemas.openxmlformats.org/officeDocument/2006/relationships/image" Target="../media/image12.png"/><Relationship Id="rId11" Type="http://schemas.openxmlformats.org/officeDocument/2006/relationships/image" Target="../media/image67.png"/><Relationship Id="rId5" Type="http://schemas.openxmlformats.org/officeDocument/2006/relationships/image" Target="../media/image1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2.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25.xml"/><Relationship Id="rId16" Type="http://schemas.openxmlformats.org/officeDocument/2006/relationships/image" Target="../media/image22.png"/><Relationship Id="rId1" Type="http://schemas.openxmlformats.org/officeDocument/2006/relationships/slideLayout" Target="../slideLayouts/slideLayout21.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21.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20.gif"/></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1.xml"/><Relationship Id="rId5" Type="http://schemas.openxmlformats.org/officeDocument/2006/relationships/image" Target="../media/image27.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hyperlink" Target="https://colab.research.google.com/drive/1C7scW2dA8ZJLJToKjiLmNe_6jwBR1r7u?usp=sharing" TargetMode="External"/><Relationship Id="rId4" Type="http://schemas.openxmlformats.org/officeDocument/2006/relationships/hyperlink" Target="https://colab.research.google.com/drive/1de5-z2qxO3ZH6qAdqvVm869o6q-IZ-7X?usp=sharing"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1.xml"/><Relationship Id="rId4" Type="http://schemas.openxmlformats.org/officeDocument/2006/relationships/hyperlink" Target="https://lms.skillfactory.r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327"/>
        </a:solidFill>
        <a:effectLst/>
      </p:bgPr>
    </p:bg>
    <p:spTree>
      <p:nvGrpSpPr>
        <p:cNvPr id="1" name="Shape 130"/>
        <p:cNvGrpSpPr/>
        <p:nvPr/>
      </p:nvGrpSpPr>
      <p:grpSpPr>
        <a:xfrm>
          <a:off x="0" y="0"/>
          <a:ext cx="0" cy="0"/>
          <a:chOff x="0" y="0"/>
          <a:chExt cx="0" cy="0"/>
        </a:xfrm>
      </p:grpSpPr>
      <p:sp>
        <p:nvSpPr>
          <p:cNvPr id="5" name="Google Shape;116;p23"/>
          <p:cNvSpPr txBox="1"/>
          <p:nvPr/>
        </p:nvSpPr>
        <p:spPr>
          <a:xfrm>
            <a:off x="588924" y="2189810"/>
            <a:ext cx="6073134" cy="2460918"/>
          </a:xfrm>
          <a:prstGeom prst="rect">
            <a:avLst/>
          </a:prstGeom>
          <a:noFill/>
          <a:ln>
            <a:noFill/>
          </a:ln>
        </p:spPr>
        <p:txBody>
          <a:bodyPr spcFirstLastPara="1" wrap="square" lIns="0" tIns="0" rIns="60811" bIns="60811" anchor="t" anchorCtr="0">
            <a:noAutofit/>
          </a:bodyPr>
          <a:lstStyle/>
          <a:p>
            <a:pPr lvl="0"/>
            <a:r>
              <a:rPr lang="ru-RU" sz="3990" dirty="0">
                <a:solidFill>
                  <a:schemeClr val="bg1"/>
                </a:solidFill>
                <a:latin typeface="Montserrat Black"/>
                <a:ea typeface="Montserrat Black"/>
                <a:cs typeface="Montserrat Black"/>
                <a:sym typeface="Montserrat Black"/>
              </a:rPr>
              <a:t>Математические основы </a:t>
            </a:r>
            <a:r>
              <a:rPr lang="en-US" sz="3990" dirty="0">
                <a:solidFill>
                  <a:schemeClr val="bg1"/>
                </a:solidFill>
                <a:latin typeface="Montserrat Black"/>
                <a:ea typeface="Montserrat Black"/>
                <a:cs typeface="Montserrat Black"/>
                <a:sym typeface="Montserrat Black"/>
              </a:rPr>
              <a:t>ML</a:t>
            </a:r>
            <a:endParaRPr lang="ru-RU" sz="3990" dirty="0">
              <a:solidFill>
                <a:schemeClr val="bg1"/>
              </a:solidFill>
              <a:latin typeface="Montserrat Black"/>
              <a:ea typeface="Montserrat Black"/>
              <a:cs typeface="Montserrat Black"/>
              <a:sym typeface="Montserrat Black"/>
            </a:endParaRPr>
          </a:p>
          <a:p>
            <a:r>
              <a:rPr lang="ru-RU" sz="3990" dirty="0">
                <a:solidFill>
                  <a:schemeClr val="bg1"/>
                </a:solidFill>
                <a:latin typeface="Montserrat Black"/>
                <a:ea typeface="Montserrat Black"/>
                <a:cs typeface="Montserrat Black"/>
                <a:sym typeface="Montserrat Black"/>
              </a:rPr>
              <a:t>2.</a:t>
            </a:r>
            <a:r>
              <a:rPr lang="en-US" sz="3990" dirty="0">
                <a:solidFill>
                  <a:schemeClr val="bg1"/>
                </a:solidFill>
                <a:latin typeface="Montserrat Black"/>
                <a:ea typeface="Montserrat Black"/>
                <a:cs typeface="Montserrat Black"/>
                <a:sym typeface="Montserrat Black"/>
              </a:rPr>
              <a:t>0</a:t>
            </a:r>
            <a:r>
              <a:rPr lang="ru-RU" sz="3990" dirty="0">
                <a:solidFill>
                  <a:schemeClr val="bg1"/>
                </a:solidFill>
                <a:latin typeface="Montserrat Black"/>
                <a:ea typeface="Montserrat Black"/>
                <a:cs typeface="Montserrat Black"/>
                <a:sym typeface="Montserrat Black"/>
              </a:rPr>
              <a:t>8 </a:t>
            </a:r>
            <a:r>
              <a:rPr lang="ru-RU" sz="3990" dirty="0">
                <a:solidFill>
                  <a:schemeClr val="bg1"/>
                </a:solidFill>
                <a:latin typeface="Montserrat Black"/>
              </a:rPr>
              <a:t>Ансамбли Моделей. </a:t>
            </a:r>
            <a:r>
              <a:rPr lang="ru-RU" sz="3990" dirty="0">
                <a:solidFill>
                  <a:schemeClr val="bg1"/>
                </a:solidFill>
                <a:latin typeface="Montserrat" panose="020B0604020202020204" charset="-52"/>
              </a:rPr>
              <a:t>Часть 2</a:t>
            </a:r>
          </a:p>
          <a:p>
            <a:endParaRPr lang="ru-RU" sz="3990" dirty="0">
              <a:solidFill>
                <a:schemeClr val="bg1"/>
              </a:solidFill>
              <a:latin typeface="Montserrat Black"/>
            </a:endParaRPr>
          </a:p>
        </p:txBody>
      </p:sp>
      <p:sp>
        <p:nvSpPr>
          <p:cNvPr id="6" name="Google Shape;114;p23"/>
          <p:cNvSpPr txBox="1"/>
          <p:nvPr/>
        </p:nvSpPr>
        <p:spPr>
          <a:xfrm>
            <a:off x="800059" y="5191647"/>
            <a:ext cx="6761884" cy="1005433"/>
          </a:xfrm>
          <a:prstGeom prst="rect">
            <a:avLst/>
          </a:prstGeom>
          <a:noFill/>
          <a:ln>
            <a:noFill/>
          </a:ln>
        </p:spPr>
        <p:txBody>
          <a:bodyPr spcFirstLastPara="1" wrap="square" lIns="0" tIns="0" rIns="121590" bIns="121590" anchor="t" anchorCtr="0">
            <a:noAutofit/>
          </a:bodyPr>
          <a:lstStyle/>
          <a:p>
            <a:pPr>
              <a:lnSpc>
                <a:spcPct val="141818"/>
              </a:lnSpc>
              <a:spcBef>
                <a:spcPts val="1330"/>
              </a:spcBef>
            </a:pPr>
            <a:r>
              <a:rPr lang="ru-RU" sz="2400" b="1" dirty="0">
                <a:solidFill>
                  <a:srgbClr val="01C601"/>
                </a:solidFill>
                <a:latin typeface="Montserrat"/>
                <a:ea typeface="Montserrat"/>
                <a:cs typeface="Montserrat"/>
                <a:sym typeface="Montserrat"/>
              </a:rPr>
              <a:t>Долганов Антон Юрьевич</a:t>
            </a:r>
            <a:endParaRPr sz="2400" b="1" dirty="0">
              <a:solidFill>
                <a:srgbClr val="01C601"/>
              </a:solidFill>
              <a:latin typeface="Montserrat"/>
              <a:ea typeface="Montserrat"/>
              <a:cs typeface="Montserrat"/>
              <a:sym typeface="Montserrat"/>
            </a:endParaRPr>
          </a:p>
          <a:p>
            <a:pPr>
              <a:spcBef>
                <a:spcPct val="0"/>
              </a:spcBef>
              <a:buFontTx/>
              <a:buNone/>
            </a:pPr>
            <a:r>
              <a:rPr lang="ru-RU" altLang="ru-RU" sz="1800" dirty="0" err="1">
                <a:solidFill>
                  <a:schemeClr val="bg1"/>
                </a:solidFill>
              </a:rPr>
              <a:t>УрФУ</a:t>
            </a:r>
            <a:r>
              <a:rPr lang="ru-RU" altLang="ru-RU" sz="1800" dirty="0">
                <a:solidFill>
                  <a:schemeClr val="bg1"/>
                </a:solidFill>
              </a:rPr>
              <a:t>, ИРИТ-РТФ, к.т.н.</a:t>
            </a:r>
          </a:p>
          <a:p>
            <a:pPr>
              <a:spcBef>
                <a:spcPct val="0"/>
              </a:spcBef>
              <a:buFontTx/>
              <a:buNone/>
            </a:pPr>
            <a:r>
              <a:rPr lang="en-US" altLang="ru-RU" sz="1800" dirty="0">
                <a:solidFill>
                  <a:schemeClr val="bg1"/>
                </a:solidFill>
              </a:rPr>
              <a:t>anton.dolganov@urfu.ru</a:t>
            </a:r>
            <a:endParaRPr lang="ru-RU" altLang="ru-RU" sz="1800" dirty="0">
              <a:solidFill>
                <a:schemeClr val="bg1"/>
              </a:solidFill>
            </a:endParaRPr>
          </a:p>
          <a:p>
            <a:pPr>
              <a:spcBef>
                <a:spcPct val="0"/>
              </a:spcBef>
            </a:pPr>
            <a:r>
              <a:rPr lang="en-US" altLang="ru-RU" sz="1800" dirty="0">
                <a:solidFill>
                  <a:schemeClr val="bg1"/>
                </a:solidFill>
              </a:rPr>
              <a:t>@</a:t>
            </a:r>
            <a:r>
              <a:rPr lang="en-US" altLang="ru-RU" sz="1800" dirty="0" err="1">
                <a:solidFill>
                  <a:schemeClr val="bg1"/>
                </a:solidFill>
              </a:rPr>
              <a:t>not_olga</a:t>
            </a:r>
            <a:endParaRPr lang="ru-RU" altLang="ru-RU" sz="1800" dirty="0">
              <a:solidFill>
                <a:schemeClr val="bg1"/>
              </a:solidFill>
            </a:endParaRPr>
          </a:p>
          <a:p>
            <a:pPr>
              <a:spcBef>
                <a:spcPct val="0"/>
              </a:spcBef>
              <a:buFontTx/>
              <a:buNone/>
            </a:pPr>
            <a:endParaRPr lang="en-US" altLang="ru-RU" sz="1800" u="sng"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20B0604020202020204" charset="-52"/>
                <a:ea typeface="Montserrat"/>
                <a:cs typeface="Montserrat"/>
                <a:sym typeface="Montserrat"/>
              </a:rPr>
              <a:t>Вебинар от ментора</a:t>
            </a:r>
            <a:endParaRPr sz="1064">
              <a:solidFill>
                <a:schemeClr val="dk1"/>
              </a:solidFill>
              <a:latin typeface="Montserrat" panose="020B0604020202020204" charset="-52"/>
              <a:ea typeface="Montserrat"/>
              <a:cs typeface="Montserrat"/>
              <a:sym typeface="Montserrat"/>
            </a:endParaRPr>
          </a:p>
          <a:p>
            <a:pPr algn="ctr"/>
            <a:endParaRPr sz="1064">
              <a:solidFill>
                <a:schemeClr val="dk1"/>
              </a:solidFill>
              <a:latin typeface="Montserrat" panose="020B0604020202020204"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20B0604020202020204" charset="-52"/>
                <a:ea typeface="Verdana" panose="020B0604030504040204" pitchFamily="34" charset="0"/>
              </a:rPr>
              <a:t>.</a:t>
            </a:r>
            <a:endParaRPr lang="ru-RU" sz="3724" dirty="0">
              <a:solidFill>
                <a:schemeClr val="bg1"/>
              </a:solidFill>
              <a:latin typeface="Montserrat" panose="020B0604020202020204" charset="-52"/>
              <a:ea typeface="Verdana" panose="020B0604030504040204" pitchFamily="34" charset="0"/>
            </a:endParaRPr>
          </a:p>
        </p:txBody>
      </p:sp>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90CF87FD-2EF9-4E5E-8E75-BA170BC704C3}"/>
                  </a:ext>
                </a:extLst>
              </p:cNvPr>
              <p:cNvSpPr/>
              <p:nvPr/>
            </p:nvSpPr>
            <p:spPr>
              <a:xfrm>
                <a:off x="335360" y="1484784"/>
                <a:ext cx="4824536" cy="8937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𝑄</m:t>
                      </m:r>
                      <m:d>
                        <m:dPr>
                          <m:ctrlP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func>
                        <m:func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funcPr>
                        <m:fName>
                          <m:limLow>
                            <m:limLow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limLowPr>
                            <m:e>
                              <m:r>
                                <m:rPr>
                                  <m:sty m:val="p"/>
                                </m:rPr>
                                <a:rPr lang="en-US" sz="4000" b="0" i="0"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min</m:t>
                              </m:r>
                            </m:e>
                            <m:lim>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𝔸</m:t>
                              </m:r>
                            </m:lim>
                          </m:limLow>
                        </m:fName>
                        <m:e/>
                      </m:func>
                    </m:oMath>
                  </m:oMathPara>
                </a14:m>
                <a:endParaRPr lang="ru-RU" sz="4000" dirty="0">
                  <a:latin typeface="Montserrat" panose="020B0604020202020204" charset="-52"/>
                </a:endParaRPr>
              </a:p>
            </p:txBody>
          </p:sp>
        </mc:Choice>
        <mc:Fallback xmlns="">
          <p:sp>
            <p:nvSpPr>
              <p:cNvPr id="6" name="Прямоугольник 5">
                <a:extLst>
                  <a:ext uri="{FF2B5EF4-FFF2-40B4-BE49-F238E27FC236}">
                    <a16:creationId xmlns:a16="http://schemas.microsoft.com/office/drawing/2014/main" id="{90CF87FD-2EF9-4E5E-8E75-BA170BC704C3}"/>
                  </a:ext>
                </a:extLst>
              </p:cNvPr>
              <p:cNvSpPr>
                <a:spLocks noRot="1" noChangeAspect="1" noMove="1" noResize="1" noEditPoints="1" noAdjustHandles="1" noChangeArrowheads="1" noChangeShapeType="1" noTextEdit="1"/>
              </p:cNvSpPr>
              <p:nvPr/>
            </p:nvSpPr>
            <p:spPr>
              <a:xfrm>
                <a:off x="335360" y="1484784"/>
                <a:ext cx="4824536" cy="89370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C4630C1A-E390-4A35-AFC8-7F79D0774EB9}"/>
                  </a:ext>
                </a:extLst>
              </p:cNvPr>
              <p:cNvSpPr/>
              <p:nvPr/>
            </p:nvSpPr>
            <p:spPr>
              <a:xfrm>
                <a:off x="119336" y="2465898"/>
                <a:ext cx="11521280"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𝑄</m:t>
                      </m:r>
                      <m:d>
                        <m:dPr>
                          <m:ctrlP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𝐵𝑖𝑎𝑠</m:t>
                      </m:r>
                      <m:d>
                        <m:d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𝑉𝑎𝑟𝑖𝑎𝑛𝑐𝑒</m:t>
                      </m:r>
                      <m:d>
                        <m:d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dPr>
                        <m:e>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sSup>
                        <m:sSup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l-GR"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σ</m:t>
                          </m:r>
                        </m:e>
                        <m:sup>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2</m:t>
                          </m:r>
                        </m:sup>
                      </m:sSup>
                    </m:oMath>
                  </m:oMathPara>
                </a14:m>
                <a:endParaRPr lang="ru-RU" sz="4000" dirty="0">
                  <a:latin typeface="Montserrat" panose="020B0604020202020204" charset="-52"/>
                </a:endParaRPr>
              </a:p>
            </p:txBody>
          </p:sp>
        </mc:Choice>
        <mc:Fallback xmlns="">
          <p:sp>
            <p:nvSpPr>
              <p:cNvPr id="7" name="Прямоугольник 6">
                <a:extLst>
                  <a:ext uri="{FF2B5EF4-FFF2-40B4-BE49-F238E27FC236}">
                    <a16:creationId xmlns:a16="http://schemas.microsoft.com/office/drawing/2014/main" id="{C4630C1A-E390-4A35-AFC8-7F79D0774EB9}"/>
                  </a:ext>
                </a:extLst>
              </p:cNvPr>
              <p:cNvSpPr>
                <a:spLocks noRot="1" noChangeAspect="1" noMove="1" noResize="1" noEditPoints="1" noAdjustHandles="1" noChangeArrowheads="1" noChangeShapeType="1" noTextEdit="1"/>
              </p:cNvSpPr>
              <p:nvPr/>
            </p:nvSpPr>
            <p:spPr>
              <a:xfrm>
                <a:off x="119336" y="2465898"/>
                <a:ext cx="11521280" cy="70788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3B6A03-E993-49D3-993A-9AFA08975444}"/>
                  </a:ext>
                </a:extLst>
              </p:cNvPr>
              <p:cNvSpPr txBox="1"/>
              <p:nvPr/>
            </p:nvSpPr>
            <p:spPr>
              <a:xfrm>
                <a:off x="5447928" y="1556792"/>
                <a:ext cx="5968716" cy="707886"/>
              </a:xfrm>
              <a:prstGeom prst="rect">
                <a:avLst/>
              </a:prstGeom>
              <a:noFill/>
            </p:spPr>
            <p:txBody>
              <a:bodyPr wrap="square">
                <a:spAutoFit/>
              </a:bodyPr>
              <a:lstStyle/>
              <a:p>
                <a14:m>
                  <m:oMath xmlns:m="http://schemas.openxmlformats.org/officeDocument/2006/math">
                    <m:sSup>
                      <m:sSupPr>
                        <m:ctrlP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l-GR"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σ</m:t>
                        </m:r>
                      </m:e>
                      <m:sup>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2</m:t>
                        </m:r>
                      </m:sup>
                    </m:sSup>
                  </m:oMath>
                </a14:m>
                <a:r>
                  <a:rPr lang="en-US" sz="4000" dirty="0">
                    <a:solidFill>
                      <a:schemeClr val="bg1"/>
                    </a:solidFill>
                    <a:latin typeface="Montserrat" panose="020B0604020202020204" charset="-52"/>
                  </a:rPr>
                  <a:t>- </a:t>
                </a:r>
                <a:r>
                  <a:rPr lang="ru-RU" sz="4000" dirty="0">
                    <a:solidFill>
                      <a:schemeClr val="bg1"/>
                    </a:solidFill>
                    <a:latin typeface="Montserrat" panose="020B0604020202020204" charset="-52"/>
                  </a:rPr>
                  <a:t>случайный шум</a:t>
                </a:r>
              </a:p>
            </p:txBody>
          </p:sp>
        </mc:Choice>
        <mc:Fallback xmlns="">
          <p:sp>
            <p:nvSpPr>
              <p:cNvPr id="8" name="TextBox 7">
                <a:extLst>
                  <a:ext uri="{FF2B5EF4-FFF2-40B4-BE49-F238E27FC236}">
                    <a16:creationId xmlns:a16="http://schemas.microsoft.com/office/drawing/2014/main" id="{C33B6A03-E993-49D3-993A-9AFA08975444}"/>
                  </a:ext>
                </a:extLst>
              </p:cNvPr>
              <p:cNvSpPr txBox="1">
                <a:spLocks noRot="1" noChangeAspect="1" noMove="1" noResize="1" noEditPoints="1" noAdjustHandles="1" noChangeArrowheads="1" noChangeShapeType="1" noTextEdit="1"/>
              </p:cNvSpPr>
              <p:nvPr/>
            </p:nvSpPr>
            <p:spPr>
              <a:xfrm>
                <a:off x="5447928" y="1556792"/>
                <a:ext cx="5968716" cy="707886"/>
              </a:xfrm>
              <a:prstGeom prst="rect">
                <a:avLst/>
              </a:prstGeom>
              <a:blipFill>
                <a:blip r:embed="rId6"/>
                <a:stretch>
                  <a:fillRect t="-14530" b="-35897"/>
                </a:stretch>
              </a:blipFill>
            </p:spPr>
            <p:txBody>
              <a:bodyPr/>
              <a:lstStyle/>
              <a:p>
                <a:r>
                  <a:rPr lang="ru-RU">
                    <a:noFill/>
                  </a:rPr>
                  <a:t> </a:t>
                </a:r>
              </a:p>
            </p:txBody>
          </p:sp>
        </mc:Fallback>
      </mc:AlternateContent>
      <p:pic>
        <p:nvPicPr>
          <p:cNvPr id="9" name="Рисунок 8">
            <a:extLst>
              <a:ext uri="{FF2B5EF4-FFF2-40B4-BE49-F238E27FC236}">
                <a16:creationId xmlns:a16="http://schemas.microsoft.com/office/drawing/2014/main" id="{5681C209-0812-4F5D-851C-D1972D5DC5FB}"/>
              </a:ext>
            </a:extLst>
          </p:cNvPr>
          <p:cNvPicPr>
            <a:picLocks noChangeAspect="1"/>
          </p:cNvPicPr>
          <p:nvPr/>
        </p:nvPicPr>
        <p:blipFill>
          <a:blip r:embed="rId7"/>
          <a:stretch>
            <a:fillRect/>
          </a:stretch>
        </p:blipFill>
        <p:spPr>
          <a:xfrm>
            <a:off x="3696729" y="3712049"/>
            <a:ext cx="1463167" cy="1469263"/>
          </a:xfrm>
          <a:prstGeom prst="rect">
            <a:avLst/>
          </a:prstGeom>
        </p:spPr>
      </p:pic>
      <p:pic>
        <p:nvPicPr>
          <p:cNvPr id="10" name="Рисунок 9">
            <a:extLst>
              <a:ext uri="{FF2B5EF4-FFF2-40B4-BE49-F238E27FC236}">
                <a16:creationId xmlns:a16="http://schemas.microsoft.com/office/drawing/2014/main" id="{6113BF2E-497D-40E2-89F4-D04FA85B0CA1}"/>
              </a:ext>
            </a:extLst>
          </p:cNvPr>
          <p:cNvPicPr>
            <a:picLocks noChangeAspect="1"/>
          </p:cNvPicPr>
          <p:nvPr/>
        </p:nvPicPr>
        <p:blipFill>
          <a:blip r:embed="rId7"/>
          <a:stretch>
            <a:fillRect/>
          </a:stretch>
        </p:blipFill>
        <p:spPr>
          <a:xfrm>
            <a:off x="3662906" y="5355497"/>
            <a:ext cx="1463167" cy="1469263"/>
          </a:xfrm>
          <a:prstGeom prst="rect">
            <a:avLst/>
          </a:prstGeom>
        </p:spPr>
      </p:pic>
      <p:pic>
        <p:nvPicPr>
          <p:cNvPr id="11" name="Рисунок 10">
            <a:extLst>
              <a:ext uri="{FF2B5EF4-FFF2-40B4-BE49-F238E27FC236}">
                <a16:creationId xmlns:a16="http://schemas.microsoft.com/office/drawing/2014/main" id="{8A3B3BF4-2B69-4CF3-9E04-C7CE5178131E}"/>
              </a:ext>
            </a:extLst>
          </p:cNvPr>
          <p:cNvPicPr>
            <a:picLocks noChangeAspect="1"/>
          </p:cNvPicPr>
          <p:nvPr/>
        </p:nvPicPr>
        <p:blipFill>
          <a:blip r:embed="rId7"/>
          <a:stretch>
            <a:fillRect/>
          </a:stretch>
        </p:blipFill>
        <p:spPr>
          <a:xfrm>
            <a:off x="7464152" y="3789040"/>
            <a:ext cx="1463167" cy="1469263"/>
          </a:xfrm>
          <a:prstGeom prst="rect">
            <a:avLst/>
          </a:prstGeom>
        </p:spPr>
      </p:pic>
      <p:pic>
        <p:nvPicPr>
          <p:cNvPr id="12" name="Рисунок 11">
            <a:extLst>
              <a:ext uri="{FF2B5EF4-FFF2-40B4-BE49-F238E27FC236}">
                <a16:creationId xmlns:a16="http://schemas.microsoft.com/office/drawing/2014/main" id="{F6741B87-E841-4FE7-BB4A-240454B63903}"/>
              </a:ext>
            </a:extLst>
          </p:cNvPr>
          <p:cNvPicPr>
            <a:picLocks noChangeAspect="1"/>
          </p:cNvPicPr>
          <p:nvPr/>
        </p:nvPicPr>
        <p:blipFill>
          <a:blip r:embed="rId7"/>
          <a:stretch>
            <a:fillRect/>
          </a:stretch>
        </p:blipFill>
        <p:spPr>
          <a:xfrm>
            <a:off x="7464152" y="5357959"/>
            <a:ext cx="1463167" cy="1469263"/>
          </a:xfrm>
          <a:prstGeom prst="rect">
            <a:avLst/>
          </a:prstGeom>
        </p:spPr>
      </p:pic>
      <p:sp>
        <p:nvSpPr>
          <p:cNvPr id="13" name="Овал 12">
            <a:extLst>
              <a:ext uri="{FF2B5EF4-FFF2-40B4-BE49-F238E27FC236}">
                <a16:creationId xmlns:a16="http://schemas.microsoft.com/office/drawing/2014/main" id="{174C72B3-03FD-4938-B36C-072705B8FB91}"/>
              </a:ext>
            </a:extLst>
          </p:cNvPr>
          <p:cNvSpPr/>
          <p:nvPr/>
        </p:nvSpPr>
        <p:spPr>
          <a:xfrm>
            <a:off x="8040145" y="473789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14" name="Овал 13">
            <a:extLst>
              <a:ext uri="{FF2B5EF4-FFF2-40B4-BE49-F238E27FC236}">
                <a16:creationId xmlns:a16="http://schemas.microsoft.com/office/drawing/2014/main" id="{2985E7AF-AE2F-4A0E-A9B2-8F5857EF4B14}"/>
              </a:ext>
            </a:extLst>
          </p:cNvPr>
          <p:cNvSpPr/>
          <p:nvPr/>
        </p:nvSpPr>
        <p:spPr>
          <a:xfrm>
            <a:off x="8458253" y="475150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15" name="Овал 14">
            <a:extLst>
              <a:ext uri="{FF2B5EF4-FFF2-40B4-BE49-F238E27FC236}">
                <a16:creationId xmlns:a16="http://schemas.microsoft.com/office/drawing/2014/main" id="{1A14F73B-8082-4A68-9835-267058761751}"/>
              </a:ext>
            </a:extLst>
          </p:cNvPr>
          <p:cNvSpPr/>
          <p:nvPr/>
        </p:nvSpPr>
        <p:spPr>
          <a:xfrm>
            <a:off x="8243367" y="425951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16" name="Овал 15">
            <a:extLst>
              <a:ext uri="{FF2B5EF4-FFF2-40B4-BE49-F238E27FC236}">
                <a16:creationId xmlns:a16="http://schemas.microsoft.com/office/drawing/2014/main" id="{1463508D-CFCE-453F-91AD-702FF447F28E}"/>
              </a:ext>
            </a:extLst>
          </p:cNvPr>
          <p:cNvSpPr/>
          <p:nvPr/>
        </p:nvSpPr>
        <p:spPr>
          <a:xfrm>
            <a:off x="8207367" y="447663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17" name="Овал 16">
            <a:extLst>
              <a:ext uri="{FF2B5EF4-FFF2-40B4-BE49-F238E27FC236}">
                <a16:creationId xmlns:a16="http://schemas.microsoft.com/office/drawing/2014/main" id="{13E7DA52-4D62-435D-A65E-5389EDE82CDF}"/>
              </a:ext>
            </a:extLst>
          </p:cNvPr>
          <p:cNvSpPr/>
          <p:nvPr/>
        </p:nvSpPr>
        <p:spPr>
          <a:xfrm>
            <a:off x="8494253" y="457831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18" name="Овал 17">
            <a:extLst>
              <a:ext uri="{FF2B5EF4-FFF2-40B4-BE49-F238E27FC236}">
                <a16:creationId xmlns:a16="http://schemas.microsoft.com/office/drawing/2014/main" id="{EA067E4F-67A5-4EA0-8EF7-7F28D7AA5E85}"/>
              </a:ext>
            </a:extLst>
          </p:cNvPr>
          <p:cNvSpPr/>
          <p:nvPr/>
        </p:nvSpPr>
        <p:spPr>
          <a:xfrm>
            <a:off x="7979888" y="44152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19" name="Овал 18">
            <a:extLst>
              <a:ext uri="{FF2B5EF4-FFF2-40B4-BE49-F238E27FC236}">
                <a16:creationId xmlns:a16="http://schemas.microsoft.com/office/drawing/2014/main" id="{24627D4B-FA7B-4C7B-8BBB-C66B7A3E14B4}"/>
              </a:ext>
            </a:extLst>
          </p:cNvPr>
          <p:cNvSpPr/>
          <p:nvPr/>
        </p:nvSpPr>
        <p:spPr>
          <a:xfrm>
            <a:off x="8421614" y="425594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20" name="Овал 19">
            <a:extLst>
              <a:ext uri="{FF2B5EF4-FFF2-40B4-BE49-F238E27FC236}">
                <a16:creationId xmlns:a16="http://schemas.microsoft.com/office/drawing/2014/main" id="{573A1A7E-1BDD-427E-980B-D83236C535A2}"/>
              </a:ext>
            </a:extLst>
          </p:cNvPr>
          <p:cNvSpPr/>
          <p:nvPr/>
        </p:nvSpPr>
        <p:spPr>
          <a:xfrm>
            <a:off x="7996268" y="460720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21" name="Овал 20">
            <a:extLst>
              <a:ext uri="{FF2B5EF4-FFF2-40B4-BE49-F238E27FC236}">
                <a16:creationId xmlns:a16="http://schemas.microsoft.com/office/drawing/2014/main" id="{5E8168FB-B7A2-4035-944E-DB9864628DC8}"/>
              </a:ext>
            </a:extLst>
          </p:cNvPr>
          <p:cNvSpPr/>
          <p:nvPr/>
        </p:nvSpPr>
        <p:spPr>
          <a:xfrm>
            <a:off x="8084001" y="43544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22" name="Овал 21">
            <a:extLst>
              <a:ext uri="{FF2B5EF4-FFF2-40B4-BE49-F238E27FC236}">
                <a16:creationId xmlns:a16="http://schemas.microsoft.com/office/drawing/2014/main" id="{BC129234-68DD-4971-B58E-89D9DF58EBCF}"/>
              </a:ext>
            </a:extLst>
          </p:cNvPr>
          <p:cNvSpPr/>
          <p:nvPr/>
        </p:nvSpPr>
        <p:spPr>
          <a:xfrm>
            <a:off x="7816244" y="43724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23" name="Овал 22">
            <a:extLst>
              <a:ext uri="{FF2B5EF4-FFF2-40B4-BE49-F238E27FC236}">
                <a16:creationId xmlns:a16="http://schemas.microsoft.com/office/drawing/2014/main" id="{F930B1A0-50C2-4186-AE4F-DEC3F24DFA85}"/>
              </a:ext>
            </a:extLst>
          </p:cNvPr>
          <p:cNvSpPr/>
          <p:nvPr/>
        </p:nvSpPr>
        <p:spPr>
          <a:xfrm>
            <a:off x="8171367" y="483890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24" name="Овал 23">
            <a:extLst>
              <a:ext uri="{FF2B5EF4-FFF2-40B4-BE49-F238E27FC236}">
                <a16:creationId xmlns:a16="http://schemas.microsoft.com/office/drawing/2014/main" id="{2C0655BC-DF5C-4CE7-AD5B-CA1F74D61876}"/>
              </a:ext>
            </a:extLst>
          </p:cNvPr>
          <p:cNvSpPr/>
          <p:nvPr/>
        </p:nvSpPr>
        <p:spPr>
          <a:xfrm>
            <a:off x="7997481" y="409565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25" name="Овал 24">
            <a:extLst>
              <a:ext uri="{FF2B5EF4-FFF2-40B4-BE49-F238E27FC236}">
                <a16:creationId xmlns:a16="http://schemas.microsoft.com/office/drawing/2014/main" id="{FA1CAF00-4BAF-46D4-ADA0-5CC68744EA79}"/>
              </a:ext>
            </a:extLst>
          </p:cNvPr>
          <p:cNvSpPr/>
          <p:nvPr/>
        </p:nvSpPr>
        <p:spPr>
          <a:xfrm>
            <a:off x="4367090" y="431169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26" name="Овал 25">
            <a:extLst>
              <a:ext uri="{FF2B5EF4-FFF2-40B4-BE49-F238E27FC236}">
                <a16:creationId xmlns:a16="http://schemas.microsoft.com/office/drawing/2014/main" id="{EFC32303-028C-4766-B87F-007DBE2EF3BD}"/>
              </a:ext>
            </a:extLst>
          </p:cNvPr>
          <p:cNvSpPr/>
          <p:nvPr/>
        </p:nvSpPr>
        <p:spPr>
          <a:xfrm>
            <a:off x="4403090" y="438685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27" name="Овал 26">
            <a:extLst>
              <a:ext uri="{FF2B5EF4-FFF2-40B4-BE49-F238E27FC236}">
                <a16:creationId xmlns:a16="http://schemas.microsoft.com/office/drawing/2014/main" id="{3C404CC5-25FB-4D67-8089-B21F1451FE37}"/>
              </a:ext>
            </a:extLst>
          </p:cNvPr>
          <p:cNvSpPr/>
          <p:nvPr/>
        </p:nvSpPr>
        <p:spPr>
          <a:xfrm>
            <a:off x="4451138" y="4358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28" name="Овал 27">
            <a:extLst>
              <a:ext uri="{FF2B5EF4-FFF2-40B4-BE49-F238E27FC236}">
                <a16:creationId xmlns:a16="http://schemas.microsoft.com/office/drawing/2014/main" id="{D5A6B7B5-F54A-480E-BE87-FBF56778C103}"/>
              </a:ext>
            </a:extLst>
          </p:cNvPr>
          <p:cNvSpPr/>
          <p:nvPr/>
        </p:nvSpPr>
        <p:spPr>
          <a:xfrm>
            <a:off x="4390466" y="4376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29" name="Овал 28">
            <a:extLst>
              <a:ext uri="{FF2B5EF4-FFF2-40B4-BE49-F238E27FC236}">
                <a16:creationId xmlns:a16="http://schemas.microsoft.com/office/drawing/2014/main" id="{161607E5-91FD-4CFB-B0D9-EE220E28B6C8}"/>
              </a:ext>
            </a:extLst>
          </p:cNvPr>
          <p:cNvSpPr/>
          <p:nvPr/>
        </p:nvSpPr>
        <p:spPr>
          <a:xfrm>
            <a:off x="4385090" y="448667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30" name="Овал 29">
            <a:extLst>
              <a:ext uri="{FF2B5EF4-FFF2-40B4-BE49-F238E27FC236}">
                <a16:creationId xmlns:a16="http://schemas.microsoft.com/office/drawing/2014/main" id="{1B8AD9FC-AFB0-4688-9F65-82EB200160AB}"/>
              </a:ext>
            </a:extLst>
          </p:cNvPr>
          <p:cNvSpPr/>
          <p:nvPr/>
        </p:nvSpPr>
        <p:spPr>
          <a:xfrm>
            <a:off x="4495482" y="443175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31" name="Овал 30">
            <a:extLst>
              <a:ext uri="{FF2B5EF4-FFF2-40B4-BE49-F238E27FC236}">
                <a16:creationId xmlns:a16="http://schemas.microsoft.com/office/drawing/2014/main" id="{1064A91A-EE7E-4195-8B99-297D78F1F174}"/>
              </a:ext>
            </a:extLst>
          </p:cNvPr>
          <p:cNvSpPr/>
          <p:nvPr/>
        </p:nvSpPr>
        <p:spPr>
          <a:xfrm>
            <a:off x="4293794" y="444085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32" name="Овал 31">
            <a:extLst>
              <a:ext uri="{FF2B5EF4-FFF2-40B4-BE49-F238E27FC236}">
                <a16:creationId xmlns:a16="http://schemas.microsoft.com/office/drawing/2014/main" id="{74D033E5-A3C8-4815-929E-5641E32D29F5}"/>
              </a:ext>
            </a:extLst>
          </p:cNvPr>
          <p:cNvSpPr/>
          <p:nvPr/>
        </p:nvSpPr>
        <p:spPr>
          <a:xfrm>
            <a:off x="4457382" y="450595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33" name="Овал 32">
            <a:extLst>
              <a:ext uri="{FF2B5EF4-FFF2-40B4-BE49-F238E27FC236}">
                <a16:creationId xmlns:a16="http://schemas.microsoft.com/office/drawing/2014/main" id="{B309F710-24BE-4D8A-ACE2-614A9E8B5F71}"/>
              </a:ext>
            </a:extLst>
          </p:cNvPr>
          <p:cNvSpPr/>
          <p:nvPr/>
        </p:nvSpPr>
        <p:spPr>
          <a:xfrm>
            <a:off x="4451138" y="440865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34" name="Овал 33">
            <a:extLst>
              <a:ext uri="{FF2B5EF4-FFF2-40B4-BE49-F238E27FC236}">
                <a16:creationId xmlns:a16="http://schemas.microsoft.com/office/drawing/2014/main" id="{09DFEDDB-56D4-4605-B523-0A02197880FB}"/>
              </a:ext>
            </a:extLst>
          </p:cNvPr>
          <p:cNvSpPr/>
          <p:nvPr/>
        </p:nvSpPr>
        <p:spPr>
          <a:xfrm>
            <a:off x="4293794" y="4358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35" name="Овал 34">
            <a:extLst>
              <a:ext uri="{FF2B5EF4-FFF2-40B4-BE49-F238E27FC236}">
                <a16:creationId xmlns:a16="http://schemas.microsoft.com/office/drawing/2014/main" id="{2445D08B-F8B5-46FA-A9C2-076D72E22FEE}"/>
              </a:ext>
            </a:extLst>
          </p:cNvPr>
          <p:cNvSpPr/>
          <p:nvPr/>
        </p:nvSpPr>
        <p:spPr>
          <a:xfrm>
            <a:off x="4354466" y="445475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36" name="Овал 35">
            <a:extLst>
              <a:ext uri="{FF2B5EF4-FFF2-40B4-BE49-F238E27FC236}">
                <a16:creationId xmlns:a16="http://schemas.microsoft.com/office/drawing/2014/main" id="{DFD07B1F-CC4F-4A18-B79A-A154066046BD}"/>
              </a:ext>
            </a:extLst>
          </p:cNvPr>
          <p:cNvSpPr/>
          <p:nvPr/>
        </p:nvSpPr>
        <p:spPr>
          <a:xfrm>
            <a:off x="4329794" y="4376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38" name="Овал 37">
            <a:extLst>
              <a:ext uri="{FF2B5EF4-FFF2-40B4-BE49-F238E27FC236}">
                <a16:creationId xmlns:a16="http://schemas.microsoft.com/office/drawing/2014/main" id="{1F6548E3-8AA0-42FD-985E-96997613E64F}"/>
              </a:ext>
            </a:extLst>
          </p:cNvPr>
          <p:cNvSpPr/>
          <p:nvPr/>
        </p:nvSpPr>
        <p:spPr>
          <a:xfrm>
            <a:off x="4172730" y="567984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39" name="Овал 38">
            <a:extLst>
              <a:ext uri="{FF2B5EF4-FFF2-40B4-BE49-F238E27FC236}">
                <a16:creationId xmlns:a16="http://schemas.microsoft.com/office/drawing/2014/main" id="{592605BD-715D-4B90-9A3D-5B7EBE4F736C}"/>
              </a:ext>
            </a:extLst>
          </p:cNvPr>
          <p:cNvSpPr/>
          <p:nvPr/>
        </p:nvSpPr>
        <p:spPr>
          <a:xfrm>
            <a:off x="4208730" y="575500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40" name="Овал 39">
            <a:extLst>
              <a:ext uri="{FF2B5EF4-FFF2-40B4-BE49-F238E27FC236}">
                <a16:creationId xmlns:a16="http://schemas.microsoft.com/office/drawing/2014/main" id="{7B2052FF-A887-442C-8CEC-B21A8FC163FE}"/>
              </a:ext>
            </a:extLst>
          </p:cNvPr>
          <p:cNvSpPr/>
          <p:nvPr/>
        </p:nvSpPr>
        <p:spPr>
          <a:xfrm>
            <a:off x="4256778" y="5726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41" name="Овал 40">
            <a:extLst>
              <a:ext uri="{FF2B5EF4-FFF2-40B4-BE49-F238E27FC236}">
                <a16:creationId xmlns:a16="http://schemas.microsoft.com/office/drawing/2014/main" id="{57ACF932-4E26-4061-8528-0E3C07FA71B7}"/>
              </a:ext>
            </a:extLst>
          </p:cNvPr>
          <p:cNvSpPr/>
          <p:nvPr/>
        </p:nvSpPr>
        <p:spPr>
          <a:xfrm>
            <a:off x="4196106" y="5744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42" name="Овал 41">
            <a:extLst>
              <a:ext uri="{FF2B5EF4-FFF2-40B4-BE49-F238E27FC236}">
                <a16:creationId xmlns:a16="http://schemas.microsoft.com/office/drawing/2014/main" id="{27EAB1BF-6F2B-451A-A548-764079D9A554}"/>
              </a:ext>
            </a:extLst>
          </p:cNvPr>
          <p:cNvSpPr/>
          <p:nvPr/>
        </p:nvSpPr>
        <p:spPr>
          <a:xfrm>
            <a:off x="4190730" y="585482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43" name="Овал 42">
            <a:extLst>
              <a:ext uri="{FF2B5EF4-FFF2-40B4-BE49-F238E27FC236}">
                <a16:creationId xmlns:a16="http://schemas.microsoft.com/office/drawing/2014/main" id="{6495AB09-D73F-48B5-A888-45C1670F9E1C}"/>
              </a:ext>
            </a:extLst>
          </p:cNvPr>
          <p:cNvSpPr/>
          <p:nvPr/>
        </p:nvSpPr>
        <p:spPr>
          <a:xfrm>
            <a:off x="4301122" y="579990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44" name="Овал 43">
            <a:extLst>
              <a:ext uri="{FF2B5EF4-FFF2-40B4-BE49-F238E27FC236}">
                <a16:creationId xmlns:a16="http://schemas.microsoft.com/office/drawing/2014/main" id="{6CBAA08F-B8C4-45D7-ABAA-5FF868C04E28}"/>
              </a:ext>
            </a:extLst>
          </p:cNvPr>
          <p:cNvSpPr/>
          <p:nvPr/>
        </p:nvSpPr>
        <p:spPr>
          <a:xfrm>
            <a:off x="4099434" y="580900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45" name="Овал 44">
            <a:extLst>
              <a:ext uri="{FF2B5EF4-FFF2-40B4-BE49-F238E27FC236}">
                <a16:creationId xmlns:a16="http://schemas.microsoft.com/office/drawing/2014/main" id="{1A106FD7-0D7D-4EE8-A922-42A1108E9972}"/>
              </a:ext>
            </a:extLst>
          </p:cNvPr>
          <p:cNvSpPr/>
          <p:nvPr/>
        </p:nvSpPr>
        <p:spPr>
          <a:xfrm>
            <a:off x="4263022" y="587410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46" name="Овал 45">
            <a:extLst>
              <a:ext uri="{FF2B5EF4-FFF2-40B4-BE49-F238E27FC236}">
                <a16:creationId xmlns:a16="http://schemas.microsoft.com/office/drawing/2014/main" id="{F499EF75-C23F-41ED-BE44-D8CC738EAA2E}"/>
              </a:ext>
            </a:extLst>
          </p:cNvPr>
          <p:cNvSpPr/>
          <p:nvPr/>
        </p:nvSpPr>
        <p:spPr>
          <a:xfrm>
            <a:off x="4256778" y="577680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47" name="Овал 46">
            <a:extLst>
              <a:ext uri="{FF2B5EF4-FFF2-40B4-BE49-F238E27FC236}">
                <a16:creationId xmlns:a16="http://schemas.microsoft.com/office/drawing/2014/main" id="{1A4BD7CB-82CE-4C09-ADDE-8B9E0AC39D46}"/>
              </a:ext>
            </a:extLst>
          </p:cNvPr>
          <p:cNvSpPr/>
          <p:nvPr/>
        </p:nvSpPr>
        <p:spPr>
          <a:xfrm>
            <a:off x="4099434" y="5726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48" name="Овал 47">
            <a:extLst>
              <a:ext uri="{FF2B5EF4-FFF2-40B4-BE49-F238E27FC236}">
                <a16:creationId xmlns:a16="http://schemas.microsoft.com/office/drawing/2014/main" id="{B83B9D44-7C76-4E5C-95E3-50E729D3AE37}"/>
              </a:ext>
            </a:extLst>
          </p:cNvPr>
          <p:cNvSpPr/>
          <p:nvPr/>
        </p:nvSpPr>
        <p:spPr>
          <a:xfrm>
            <a:off x="4160106" y="582290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49" name="Овал 48">
            <a:extLst>
              <a:ext uri="{FF2B5EF4-FFF2-40B4-BE49-F238E27FC236}">
                <a16:creationId xmlns:a16="http://schemas.microsoft.com/office/drawing/2014/main" id="{C2EDCA28-74CD-4DA5-8337-C4FA665E170B}"/>
              </a:ext>
            </a:extLst>
          </p:cNvPr>
          <p:cNvSpPr/>
          <p:nvPr/>
        </p:nvSpPr>
        <p:spPr>
          <a:xfrm>
            <a:off x="4135434" y="5744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50" name="Овал 49">
            <a:extLst>
              <a:ext uri="{FF2B5EF4-FFF2-40B4-BE49-F238E27FC236}">
                <a16:creationId xmlns:a16="http://schemas.microsoft.com/office/drawing/2014/main" id="{74B85350-AA4E-4131-99F1-D5846554AF79}"/>
              </a:ext>
            </a:extLst>
          </p:cNvPr>
          <p:cNvSpPr/>
          <p:nvPr/>
        </p:nvSpPr>
        <p:spPr>
          <a:xfrm>
            <a:off x="8255993" y="603061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51" name="Овал 50">
            <a:extLst>
              <a:ext uri="{FF2B5EF4-FFF2-40B4-BE49-F238E27FC236}">
                <a16:creationId xmlns:a16="http://schemas.microsoft.com/office/drawing/2014/main" id="{96EB90A7-1C54-4D79-ADF7-73DF56CE1F3A}"/>
              </a:ext>
            </a:extLst>
          </p:cNvPr>
          <p:cNvSpPr/>
          <p:nvPr/>
        </p:nvSpPr>
        <p:spPr>
          <a:xfrm>
            <a:off x="8674101" y="604422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52" name="Овал 51">
            <a:extLst>
              <a:ext uri="{FF2B5EF4-FFF2-40B4-BE49-F238E27FC236}">
                <a16:creationId xmlns:a16="http://schemas.microsoft.com/office/drawing/2014/main" id="{853FC92B-663B-4558-AB1B-8F60054A669F}"/>
              </a:ext>
            </a:extLst>
          </p:cNvPr>
          <p:cNvSpPr/>
          <p:nvPr/>
        </p:nvSpPr>
        <p:spPr>
          <a:xfrm>
            <a:off x="8459215" y="555223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53" name="Овал 52">
            <a:extLst>
              <a:ext uri="{FF2B5EF4-FFF2-40B4-BE49-F238E27FC236}">
                <a16:creationId xmlns:a16="http://schemas.microsoft.com/office/drawing/2014/main" id="{3E8FC8C3-4D99-43A2-9C58-91AADB98AC65}"/>
              </a:ext>
            </a:extLst>
          </p:cNvPr>
          <p:cNvSpPr/>
          <p:nvPr/>
        </p:nvSpPr>
        <p:spPr>
          <a:xfrm>
            <a:off x="8423215" y="576935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54" name="Овал 53">
            <a:extLst>
              <a:ext uri="{FF2B5EF4-FFF2-40B4-BE49-F238E27FC236}">
                <a16:creationId xmlns:a16="http://schemas.microsoft.com/office/drawing/2014/main" id="{236C9C1F-C425-400E-AE84-A08D697A6EBB}"/>
              </a:ext>
            </a:extLst>
          </p:cNvPr>
          <p:cNvSpPr/>
          <p:nvPr/>
        </p:nvSpPr>
        <p:spPr>
          <a:xfrm>
            <a:off x="8710101" y="58710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55" name="Овал 54">
            <a:extLst>
              <a:ext uri="{FF2B5EF4-FFF2-40B4-BE49-F238E27FC236}">
                <a16:creationId xmlns:a16="http://schemas.microsoft.com/office/drawing/2014/main" id="{E48734C6-C45A-48B8-800C-B1254B59FECC}"/>
              </a:ext>
            </a:extLst>
          </p:cNvPr>
          <p:cNvSpPr/>
          <p:nvPr/>
        </p:nvSpPr>
        <p:spPr>
          <a:xfrm>
            <a:off x="8195736" y="57079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56" name="Овал 55">
            <a:extLst>
              <a:ext uri="{FF2B5EF4-FFF2-40B4-BE49-F238E27FC236}">
                <a16:creationId xmlns:a16="http://schemas.microsoft.com/office/drawing/2014/main" id="{BD02AC3A-5D1C-42B8-917C-C513B349D8A3}"/>
              </a:ext>
            </a:extLst>
          </p:cNvPr>
          <p:cNvSpPr/>
          <p:nvPr/>
        </p:nvSpPr>
        <p:spPr>
          <a:xfrm>
            <a:off x="8637462" y="554866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57" name="Овал 56">
            <a:extLst>
              <a:ext uri="{FF2B5EF4-FFF2-40B4-BE49-F238E27FC236}">
                <a16:creationId xmlns:a16="http://schemas.microsoft.com/office/drawing/2014/main" id="{2CA02CA8-F262-400D-9968-9D40395BB613}"/>
              </a:ext>
            </a:extLst>
          </p:cNvPr>
          <p:cNvSpPr/>
          <p:nvPr/>
        </p:nvSpPr>
        <p:spPr>
          <a:xfrm>
            <a:off x="8212116" y="589992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58" name="Овал 57">
            <a:extLst>
              <a:ext uri="{FF2B5EF4-FFF2-40B4-BE49-F238E27FC236}">
                <a16:creationId xmlns:a16="http://schemas.microsoft.com/office/drawing/2014/main" id="{724092F0-51C3-4DC8-ADF1-39245AB00D9D}"/>
              </a:ext>
            </a:extLst>
          </p:cNvPr>
          <p:cNvSpPr/>
          <p:nvPr/>
        </p:nvSpPr>
        <p:spPr>
          <a:xfrm>
            <a:off x="8299849" y="56471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59" name="Овал 58">
            <a:extLst>
              <a:ext uri="{FF2B5EF4-FFF2-40B4-BE49-F238E27FC236}">
                <a16:creationId xmlns:a16="http://schemas.microsoft.com/office/drawing/2014/main" id="{378FFE3B-8E98-42B9-81BE-23A172CF7B28}"/>
              </a:ext>
            </a:extLst>
          </p:cNvPr>
          <p:cNvSpPr/>
          <p:nvPr/>
        </p:nvSpPr>
        <p:spPr>
          <a:xfrm>
            <a:off x="8032092" y="56651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60" name="Овал 59">
            <a:extLst>
              <a:ext uri="{FF2B5EF4-FFF2-40B4-BE49-F238E27FC236}">
                <a16:creationId xmlns:a16="http://schemas.microsoft.com/office/drawing/2014/main" id="{F4AB304C-3344-473E-8149-5661349B198C}"/>
              </a:ext>
            </a:extLst>
          </p:cNvPr>
          <p:cNvSpPr/>
          <p:nvPr/>
        </p:nvSpPr>
        <p:spPr>
          <a:xfrm>
            <a:off x="8387215" y="613162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61" name="Овал 60">
            <a:extLst>
              <a:ext uri="{FF2B5EF4-FFF2-40B4-BE49-F238E27FC236}">
                <a16:creationId xmlns:a16="http://schemas.microsoft.com/office/drawing/2014/main" id="{BE4C4F61-14DC-407A-B13B-09843146D91D}"/>
              </a:ext>
            </a:extLst>
          </p:cNvPr>
          <p:cNvSpPr/>
          <p:nvPr/>
        </p:nvSpPr>
        <p:spPr>
          <a:xfrm>
            <a:off x="8213329" y="5388379"/>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latin typeface="Montserrat" panose="020B0604020202020204" charset="-52"/>
            </a:endParaRPr>
          </a:p>
        </p:txBody>
      </p:sp>
      <p:sp>
        <p:nvSpPr>
          <p:cNvPr id="62" name="TextBox 61">
            <a:extLst>
              <a:ext uri="{FF2B5EF4-FFF2-40B4-BE49-F238E27FC236}">
                <a16:creationId xmlns:a16="http://schemas.microsoft.com/office/drawing/2014/main" id="{5B40B21C-EFF2-47E7-814C-52D0E11EA3EB}"/>
              </a:ext>
            </a:extLst>
          </p:cNvPr>
          <p:cNvSpPr txBox="1"/>
          <p:nvPr/>
        </p:nvSpPr>
        <p:spPr>
          <a:xfrm>
            <a:off x="767408" y="4005064"/>
            <a:ext cx="2372596" cy="954107"/>
          </a:xfrm>
          <a:prstGeom prst="rect">
            <a:avLst/>
          </a:prstGeom>
          <a:noFill/>
        </p:spPr>
        <p:txBody>
          <a:bodyPr wrap="square">
            <a:spAutoFit/>
          </a:bodyPr>
          <a:lstStyle/>
          <a:p>
            <a:r>
              <a:rPr lang="ru-RU" sz="2800" dirty="0">
                <a:solidFill>
                  <a:schemeClr val="bg1"/>
                </a:solidFill>
                <a:latin typeface="Montserrat" panose="020B0604020202020204" charset="-52"/>
              </a:rPr>
              <a:t>Низкое Смещение</a:t>
            </a:r>
          </a:p>
        </p:txBody>
      </p:sp>
      <p:sp>
        <p:nvSpPr>
          <p:cNvPr id="63" name="TextBox 62">
            <a:extLst>
              <a:ext uri="{FF2B5EF4-FFF2-40B4-BE49-F238E27FC236}">
                <a16:creationId xmlns:a16="http://schemas.microsoft.com/office/drawing/2014/main" id="{CF5E199B-9330-4858-9CC2-A839A556894E}"/>
              </a:ext>
            </a:extLst>
          </p:cNvPr>
          <p:cNvSpPr txBox="1"/>
          <p:nvPr/>
        </p:nvSpPr>
        <p:spPr>
          <a:xfrm>
            <a:off x="839416" y="5589240"/>
            <a:ext cx="2822689" cy="954107"/>
          </a:xfrm>
          <a:prstGeom prst="rect">
            <a:avLst/>
          </a:prstGeom>
          <a:noFill/>
        </p:spPr>
        <p:txBody>
          <a:bodyPr wrap="square">
            <a:spAutoFit/>
          </a:bodyPr>
          <a:lstStyle/>
          <a:p>
            <a:r>
              <a:rPr lang="ru-RU" sz="2800" dirty="0">
                <a:solidFill>
                  <a:schemeClr val="bg1"/>
                </a:solidFill>
                <a:latin typeface="Montserrat" panose="020B0604020202020204" charset="-52"/>
              </a:rPr>
              <a:t>Высокое Смещение</a:t>
            </a:r>
          </a:p>
        </p:txBody>
      </p:sp>
      <p:sp>
        <p:nvSpPr>
          <p:cNvPr id="64" name="TextBox 63">
            <a:extLst>
              <a:ext uri="{FF2B5EF4-FFF2-40B4-BE49-F238E27FC236}">
                <a16:creationId xmlns:a16="http://schemas.microsoft.com/office/drawing/2014/main" id="{06D2A218-3A27-472D-A5E7-5FC963DC03AF}"/>
              </a:ext>
            </a:extLst>
          </p:cNvPr>
          <p:cNvSpPr txBox="1"/>
          <p:nvPr/>
        </p:nvSpPr>
        <p:spPr>
          <a:xfrm>
            <a:off x="2594349" y="3222449"/>
            <a:ext cx="4032448" cy="523220"/>
          </a:xfrm>
          <a:prstGeom prst="rect">
            <a:avLst/>
          </a:prstGeom>
          <a:noFill/>
        </p:spPr>
        <p:txBody>
          <a:bodyPr wrap="square">
            <a:spAutoFit/>
          </a:bodyPr>
          <a:lstStyle/>
          <a:p>
            <a:r>
              <a:rPr lang="ru-RU" sz="2800" dirty="0">
                <a:solidFill>
                  <a:schemeClr val="bg1"/>
                </a:solidFill>
                <a:latin typeface="Montserrat" panose="020B0604020202020204" charset="-52"/>
              </a:rPr>
              <a:t>Низкая Дисперсия</a:t>
            </a:r>
          </a:p>
        </p:txBody>
      </p:sp>
      <p:sp>
        <p:nvSpPr>
          <p:cNvPr id="65" name="TextBox 64">
            <a:extLst>
              <a:ext uri="{FF2B5EF4-FFF2-40B4-BE49-F238E27FC236}">
                <a16:creationId xmlns:a16="http://schemas.microsoft.com/office/drawing/2014/main" id="{01213F67-9B53-477B-A101-40D0D0CAA981}"/>
              </a:ext>
            </a:extLst>
          </p:cNvPr>
          <p:cNvSpPr txBox="1"/>
          <p:nvPr/>
        </p:nvSpPr>
        <p:spPr>
          <a:xfrm>
            <a:off x="6546575" y="3194869"/>
            <a:ext cx="5213353" cy="523220"/>
          </a:xfrm>
          <a:prstGeom prst="rect">
            <a:avLst/>
          </a:prstGeom>
          <a:noFill/>
        </p:spPr>
        <p:txBody>
          <a:bodyPr wrap="square">
            <a:spAutoFit/>
          </a:bodyPr>
          <a:lstStyle/>
          <a:p>
            <a:r>
              <a:rPr lang="ru-RU" sz="2800" dirty="0">
                <a:solidFill>
                  <a:schemeClr val="bg1"/>
                </a:solidFill>
                <a:latin typeface="Montserrat" panose="020B0604020202020204" charset="-52"/>
              </a:rPr>
              <a:t>Высокая Дисперсия</a:t>
            </a:r>
          </a:p>
        </p:txBody>
      </p:sp>
      <p:sp>
        <p:nvSpPr>
          <p:cNvPr id="66" name="Заголовок 1">
            <a:extLst>
              <a:ext uri="{FF2B5EF4-FFF2-40B4-BE49-F238E27FC236}">
                <a16:creationId xmlns:a16="http://schemas.microsoft.com/office/drawing/2014/main" id="{79589FFD-AA42-4FF0-A1FC-A724B3E92B2D}"/>
              </a:ext>
            </a:extLst>
          </p:cNvPr>
          <p:cNvSpPr txBox="1">
            <a:spLocks/>
          </p:cNvSpPr>
          <p:nvPr/>
        </p:nvSpPr>
        <p:spPr>
          <a:xfrm>
            <a:off x="-96688" y="873070"/>
            <a:ext cx="12288688" cy="82773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ru-RU" sz="3200" b="1" dirty="0">
                <a:solidFill>
                  <a:schemeClr val="bg1"/>
                </a:solidFill>
                <a:latin typeface="Montserrat" panose="020B0604020202020204" charset="-52"/>
                <a:ea typeface="Verdana" panose="020B0604030504040204" pitchFamily="34" charset="0"/>
              </a:rPr>
              <a:t>Компромисс Между Смещением и Дисперсией</a:t>
            </a:r>
            <a:endParaRPr lang="ru-RU" sz="3200" b="1"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308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10730063"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sym typeface="Montserrat"/>
              </a:rPr>
              <a:t>В предыдущей серии</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Ансамбли Моделей Машинного Обучения: </a:t>
            </a:r>
            <a:r>
              <a:rPr lang="ru-RU" sz="2261" b="1" dirty="0" err="1">
                <a:solidFill>
                  <a:schemeClr val="bg1"/>
                </a:solidFill>
                <a:latin typeface="Montserrat"/>
                <a:sym typeface="Montserrat"/>
              </a:rPr>
              <a:t>Бустинг</a:t>
            </a:r>
            <a:endParaRPr lang="ru-RU" sz="2261" b="1" dirty="0">
              <a:solidFill>
                <a:schemeClr val="bg1"/>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ea typeface="Montserrat"/>
                <a:cs typeface="Montserrat"/>
                <a:sym typeface="Montserrat"/>
              </a:rPr>
              <a:t>Рефлексия</a:t>
            </a: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2.08 Ансамбли Моделей. Часть 2</a:t>
            </a:r>
          </a:p>
        </p:txBody>
      </p:sp>
    </p:spTree>
    <p:extLst>
      <p:ext uri="{BB962C8B-B14F-4D97-AF65-F5344CB8AC3E}">
        <p14:creationId xmlns:p14="http://schemas.microsoft.com/office/powerpoint/2010/main" val="2146115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308E0DDD-96A6-41F8-A8BE-327A79D45A22}"/>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Мотивация</a:t>
            </a:r>
          </a:p>
        </p:txBody>
      </p:sp>
      <p:sp>
        <p:nvSpPr>
          <p:cNvPr id="7" name="Заголовок 1">
            <a:extLst>
              <a:ext uri="{FF2B5EF4-FFF2-40B4-BE49-F238E27FC236}">
                <a16:creationId xmlns:a16="http://schemas.microsoft.com/office/drawing/2014/main" id="{16BDB265-7695-4CAA-8F47-D8CC51BA9966}"/>
              </a:ext>
            </a:extLst>
          </p:cNvPr>
          <p:cNvSpPr txBox="1">
            <a:spLocks/>
          </p:cNvSpPr>
          <p:nvPr/>
        </p:nvSpPr>
        <p:spPr>
          <a:xfrm>
            <a:off x="160475" y="1418018"/>
            <a:ext cx="1187105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Montserrat" panose="00000500000000000000" pitchFamily="2" charset="-52"/>
                <a:ea typeface="Verdana" panose="020B0604030504040204" pitchFamily="34" charset="0"/>
              </a:rPr>
              <a:t>Команда</a:t>
            </a:r>
            <a:r>
              <a:rPr lang="en-US" sz="3200" dirty="0">
                <a:solidFill>
                  <a:schemeClr val="bg1"/>
                </a:solidFill>
                <a:latin typeface="Montserrat" panose="00000500000000000000" pitchFamily="2" charset="-52"/>
                <a:ea typeface="Verdana" panose="020B0604030504040204" pitchFamily="34" charset="0"/>
              </a:rPr>
              <a:t> &gt; </a:t>
            </a:r>
            <a:r>
              <a:rPr lang="ru-RU" sz="3200" dirty="0">
                <a:solidFill>
                  <a:schemeClr val="bg1"/>
                </a:solidFill>
                <a:latin typeface="Montserrat" panose="00000500000000000000" pitchFamily="2" charset="-52"/>
                <a:ea typeface="Verdana" panose="020B0604030504040204" pitchFamily="34" charset="0"/>
              </a:rPr>
              <a:t>Отдельные Исполнители </a:t>
            </a:r>
            <a:r>
              <a:rPr lang="en-US" sz="3200" dirty="0">
                <a:solidFill>
                  <a:schemeClr val="bg1"/>
                </a:solidFill>
                <a:latin typeface="Montserrat" panose="00000500000000000000" pitchFamily="2" charset="-52"/>
                <a:ea typeface="Verdana" panose="020B0604030504040204" pitchFamily="34" charset="0"/>
              </a:rPr>
              <a:t> </a:t>
            </a:r>
            <a:endParaRPr lang="ru-RU" sz="3200" dirty="0">
              <a:solidFill>
                <a:schemeClr val="bg1"/>
              </a:solidFill>
              <a:latin typeface="Montserrat" panose="00000500000000000000" pitchFamily="2" charset="-52"/>
              <a:ea typeface="Verdana" panose="020B0604030504040204" pitchFamily="34" charset="0"/>
            </a:endParaRPr>
          </a:p>
        </p:txBody>
      </p:sp>
      <p:sp>
        <p:nvSpPr>
          <p:cNvPr id="8" name="Прямоугольник 7">
            <a:extLst>
              <a:ext uri="{FF2B5EF4-FFF2-40B4-BE49-F238E27FC236}">
                <a16:creationId xmlns:a16="http://schemas.microsoft.com/office/drawing/2014/main" id="{F3727815-A464-4A99-9148-3CB075CF2174}"/>
              </a:ext>
            </a:extLst>
          </p:cNvPr>
          <p:cNvSpPr/>
          <p:nvPr/>
        </p:nvSpPr>
        <p:spPr>
          <a:xfrm>
            <a:off x="623392" y="2105295"/>
            <a:ext cx="12178208" cy="1200329"/>
          </a:xfrm>
          <a:prstGeom prst="rect">
            <a:avLst/>
          </a:prstGeom>
        </p:spPr>
        <p:txBody>
          <a:bodyPr wrap="square">
            <a:spAutoFit/>
          </a:bodyPr>
          <a:lstStyle/>
          <a:p>
            <a:r>
              <a:rPr lang="en-US" sz="2400" i="1" dirty="0">
                <a:solidFill>
                  <a:schemeClr val="bg1"/>
                </a:solidFill>
                <a:latin typeface="Montserrat" panose="00000500000000000000" pitchFamily="2" charset="-52"/>
              </a:rPr>
              <a:t>And there came a day unlike any other, when earth's mightiest heroes were united against a common threat! On that day the Avengers were born!  </a:t>
            </a:r>
          </a:p>
          <a:p>
            <a:r>
              <a:rPr lang="en-US" sz="2400" i="1" dirty="0">
                <a:solidFill>
                  <a:schemeClr val="bg1"/>
                </a:solidFill>
                <a:latin typeface="Montserrat" panose="00000500000000000000" pitchFamily="2" charset="-52"/>
              </a:rPr>
              <a:t>To fight the foes no single hero could withstand!</a:t>
            </a:r>
            <a:r>
              <a:rPr lang="en-US" sz="2400" dirty="0">
                <a:solidFill>
                  <a:schemeClr val="bg1"/>
                </a:solidFill>
                <a:latin typeface="Montserrat" panose="00000500000000000000" pitchFamily="2" charset="-52"/>
              </a:rPr>
              <a:t> </a:t>
            </a:r>
            <a:endParaRPr lang="ru-RU" sz="2400" dirty="0">
              <a:solidFill>
                <a:schemeClr val="bg1"/>
              </a:solidFill>
              <a:latin typeface="Montserrat" panose="00000500000000000000" pitchFamily="2" charset="-52"/>
            </a:endParaRPr>
          </a:p>
        </p:txBody>
      </p:sp>
      <p:pic>
        <p:nvPicPr>
          <p:cNvPr id="9" name="Picture 2" descr="Then... AVENGERS ASSEMBLE!!! | Marvel wallpaper, Marvel quotes, Avengers  quotes">
            <a:extLst>
              <a:ext uri="{FF2B5EF4-FFF2-40B4-BE49-F238E27FC236}">
                <a16:creationId xmlns:a16="http://schemas.microsoft.com/office/drawing/2014/main" id="{4FDEF28D-4372-486A-BC54-4393C3096D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t="6845" r="21334" b="8326"/>
          <a:stretch/>
        </p:blipFill>
        <p:spPr bwMode="auto">
          <a:xfrm>
            <a:off x="1916115" y="3320563"/>
            <a:ext cx="230425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vengers Assemble Wallpapers - Wallpaper Cave">
            <a:extLst>
              <a:ext uri="{FF2B5EF4-FFF2-40B4-BE49-F238E27FC236}">
                <a16:creationId xmlns:a16="http://schemas.microsoft.com/office/drawing/2014/main" id="{8A237C99-DCAC-4BB1-BAEE-178DF0F1A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912" y="3284278"/>
            <a:ext cx="4608512"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53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B3A69EA3-A10D-4F0C-B0BD-6FBD734C2A42}"/>
              </a:ext>
            </a:extLst>
          </p:cNvPr>
          <p:cNvSpPr>
            <a:spLocks noGrp="1"/>
          </p:cNvSpPr>
          <p:nvPr>
            <p:ph type="title"/>
          </p:nvPr>
        </p:nvSpPr>
        <p:spPr>
          <a:xfrm>
            <a:off x="1919536" y="873070"/>
            <a:ext cx="7920880" cy="827739"/>
          </a:xfrm>
        </p:spPr>
        <p:txBody>
          <a:bodyPr>
            <a:normAutofit/>
          </a:bodyPr>
          <a:lstStyle/>
          <a:p>
            <a:pPr algn="ctr">
              <a:buNone/>
            </a:pPr>
            <a:r>
              <a:rPr lang="ru-RU" sz="3200" b="1" dirty="0">
                <a:solidFill>
                  <a:schemeClr val="bg1"/>
                </a:solidFill>
                <a:latin typeface="Montserrat" panose="00000500000000000000" pitchFamily="2" charset="-52"/>
                <a:ea typeface="Verdana" panose="020B0604030504040204" pitchFamily="34" charset="0"/>
              </a:rPr>
              <a:t>Методы </a:t>
            </a:r>
            <a:r>
              <a:rPr lang="ru-RU" sz="3200" b="1" dirty="0" err="1">
                <a:solidFill>
                  <a:schemeClr val="bg1"/>
                </a:solidFill>
                <a:latin typeface="Montserrat" panose="00000500000000000000" pitchFamily="2" charset="-52"/>
                <a:ea typeface="Verdana" panose="020B0604030504040204" pitchFamily="34" charset="0"/>
              </a:rPr>
              <a:t>Бустинга</a:t>
            </a:r>
            <a:endParaRPr lang="ru-RU" sz="3200" b="1" dirty="0">
              <a:solidFill>
                <a:schemeClr val="bg1"/>
              </a:solidFill>
              <a:latin typeface="Montserrat" panose="00000500000000000000" pitchFamily="2" charset="-52"/>
              <a:ea typeface="Verdana" panose="020B0604030504040204" pitchFamily="34" charset="0"/>
            </a:endParaRPr>
          </a:p>
        </p:txBody>
      </p:sp>
      <p:sp>
        <p:nvSpPr>
          <p:cNvPr id="7" name="Прямоугольник 6">
            <a:extLst>
              <a:ext uri="{FF2B5EF4-FFF2-40B4-BE49-F238E27FC236}">
                <a16:creationId xmlns:a16="http://schemas.microsoft.com/office/drawing/2014/main" id="{B41803B1-ADB1-4647-B452-71241D7354CF}"/>
              </a:ext>
            </a:extLst>
          </p:cNvPr>
          <p:cNvSpPr/>
          <p:nvPr/>
        </p:nvSpPr>
        <p:spPr>
          <a:xfrm>
            <a:off x="767408" y="1912060"/>
            <a:ext cx="11143658" cy="3108543"/>
          </a:xfrm>
          <a:prstGeom prst="rect">
            <a:avLst/>
          </a:prstGeom>
        </p:spPr>
        <p:txBody>
          <a:bodyPr wrap="squar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Базовые</a:t>
            </a:r>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 «предсказатели» строятся последовательно</a:t>
            </a:r>
          </a:p>
          <a:p>
            <a:endPar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a:p>
            <a:endPar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Мы пытаемся уменьшить </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смещение</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rPr>
              <a:t>bias</a:t>
            </a:r>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rPr>
              <a:t>underfitting/</a:t>
            </a:r>
            <a:r>
              <a:rPr lang="ru-RU" sz="2800" dirty="0" err="1">
                <a:solidFill>
                  <a:schemeClr val="bg1"/>
                </a:solidFill>
                <a:latin typeface="Montserrat" panose="00000500000000000000" pitchFamily="2" charset="-52"/>
                <a:ea typeface="Verdana" panose="020B0604030504040204" pitchFamily="34" charset="0"/>
                <a:cs typeface="Verdana" panose="020B0604030504040204" pitchFamily="34" charset="0"/>
              </a:rPr>
              <a:t>недообучение</a:t>
            </a:r>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комбинированного</a:t>
            </a:r>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 «предсказателя»</a:t>
            </a:r>
          </a:p>
          <a:p>
            <a:endPar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8" name="Прямоугольник 7">
            <a:extLst>
              <a:ext uri="{FF2B5EF4-FFF2-40B4-BE49-F238E27FC236}">
                <a16:creationId xmlns:a16="http://schemas.microsoft.com/office/drawing/2014/main" id="{0A189C9A-07A7-458B-9CF1-FC5A01C56857}"/>
              </a:ext>
            </a:extLst>
          </p:cNvPr>
          <p:cNvSpPr/>
          <p:nvPr/>
        </p:nvSpPr>
        <p:spPr>
          <a:xfrm>
            <a:off x="874100" y="4995709"/>
            <a:ext cx="10930273" cy="1384995"/>
          </a:xfrm>
          <a:prstGeom prst="rect">
            <a:avLst/>
          </a:prstGeom>
        </p:spPr>
        <p:txBody>
          <a:bodyPr wrap="squar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Мотивация состоит в том, чтобы объединить несколько </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слабых</a:t>
            </a:r>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 предсказателей для создания </a:t>
            </a:r>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мощного ансамбля</a:t>
            </a:r>
          </a:p>
        </p:txBody>
      </p:sp>
    </p:spTree>
    <p:extLst>
      <p:ext uri="{BB962C8B-B14F-4D97-AF65-F5344CB8AC3E}">
        <p14:creationId xmlns:p14="http://schemas.microsoft.com/office/powerpoint/2010/main" val="403182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10730063"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sym typeface="Montserrat"/>
              </a:rPr>
              <a:t>В предыдущей серии</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Ансамбли Моделей Машинного Обучения: </a:t>
            </a:r>
            <a:r>
              <a:rPr lang="en-US" sz="2261" b="1" dirty="0">
                <a:solidFill>
                  <a:schemeClr val="bg1"/>
                </a:solidFill>
                <a:latin typeface="Montserrat"/>
                <a:sym typeface="Montserrat"/>
              </a:rPr>
              <a:t>AdaBoost</a:t>
            </a:r>
            <a:endParaRPr lang="ru-RU" sz="2261" b="1" dirty="0">
              <a:solidFill>
                <a:schemeClr val="bg1"/>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ea typeface="Montserrat"/>
                <a:cs typeface="Montserrat"/>
                <a:sym typeface="Montserrat"/>
              </a:rPr>
              <a:t>Рефлексия</a:t>
            </a:r>
            <a:endParaRPr sz="2261" dirty="0">
              <a:solidFill>
                <a:schemeClr val="tx1">
                  <a:lumMod val="90000"/>
                  <a:lumOff val="10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2.9 Деревья Решений и Ансамбли Моделей</a:t>
            </a:r>
          </a:p>
        </p:txBody>
      </p:sp>
    </p:spTree>
    <p:extLst>
      <p:ext uri="{BB962C8B-B14F-4D97-AF65-F5344CB8AC3E}">
        <p14:creationId xmlns:p14="http://schemas.microsoft.com/office/powerpoint/2010/main" val="532162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3">
            <a:extLst>
              <a:ext uri="{FF2B5EF4-FFF2-40B4-BE49-F238E27FC236}">
                <a16:creationId xmlns:a16="http://schemas.microsoft.com/office/drawing/2014/main" id="{486CD22D-1667-4ED3-AB86-3D219E55B601}"/>
              </a:ext>
            </a:extLst>
          </p:cNvPr>
          <p:cNvSpPr>
            <a:spLocks noGrp="1"/>
          </p:cNvSpPr>
          <p:nvPr>
            <p:ph type="title"/>
          </p:nvPr>
        </p:nvSpPr>
        <p:spPr>
          <a:xfrm>
            <a:off x="996288" y="165633"/>
            <a:ext cx="11039926" cy="1227647"/>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AdaBoost: </a:t>
            </a:r>
            <a:r>
              <a:rPr lang="en-US" sz="3200" dirty="0">
                <a:solidFill>
                  <a:schemeClr val="bg1"/>
                </a:solidFill>
                <a:latin typeface="Montserrat" panose="00000500000000000000" pitchFamily="2" charset="-52"/>
                <a:ea typeface="Verdana" panose="020B0604030504040204" pitchFamily="34" charset="0"/>
              </a:rPr>
              <a:t>Adaptive Boosting</a:t>
            </a:r>
            <a:endParaRPr lang="ru-RU" sz="3200" dirty="0">
              <a:latin typeface="Montserrat" panose="00000500000000000000" pitchFamily="2" charset="-52"/>
            </a:endParaRP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8EC5B716-BB8D-48FE-8A8E-07ECA7AEA1AB}"/>
                  </a:ext>
                </a:extLst>
              </p:cNvPr>
              <p:cNvSpPr/>
              <p:nvPr/>
            </p:nvSpPr>
            <p:spPr>
              <a:xfrm>
                <a:off x="774880" y="1049717"/>
                <a:ext cx="4811914" cy="6227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𝑿</m:t>
                      </m:r>
                      <m:r>
                        <a:rPr lang="en-US" sz="3200" b="1"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2</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𝑝</m:t>
                          </m:r>
                        </m:sub>
                      </m:sSub>
                      <m:r>
                        <a:rPr lang="en-US" sz="3200" b="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Montserrat" panose="00000500000000000000" pitchFamily="2" charset="-52"/>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Montserrat" panose="00000500000000000000" pitchFamily="2" charset="-52"/>
                              <a:cs typeface="Times New Roman" panose="02020603050405020304" pitchFamily="18" charset="0"/>
                            </a:rPr>
                            <m:t>ℝ</m:t>
                          </m:r>
                        </m:e>
                        <m: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2800" dirty="0">
                  <a:latin typeface="Montserrat" panose="00000500000000000000" pitchFamily="2" charset="-52"/>
                </a:endParaRPr>
              </a:p>
            </p:txBody>
          </p:sp>
        </mc:Choice>
        <mc:Fallback xmlns="">
          <p:sp>
            <p:nvSpPr>
              <p:cNvPr id="7" name="Прямоугольник 6">
                <a:extLst>
                  <a:ext uri="{FF2B5EF4-FFF2-40B4-BE49-F238E27FC236}">
                    <a16:creationId xmlns:a16="http://schemas.microsoft.com/office/drawing/2014/main" id="{8EC5B716-BB8D-48FE-8A8E-07ECA7AEA1AB}"/>
                  </a:ext>
                </a:extLst>
              </p:cNvPr>
              <p:cNvSpPr>
                <a:spLocks noRot="1" noChangeAspect="1" noMove="1" noResize="1" noEditPoints="1" noAdjustHandles="1" noChangeArrowheads="1" noChangeShapeType="1" noTextEdit="1"/>
              </p:cNvSpPr>
              <p:nvPr/>
            </p:nvSpPr>
            <p:spPr>
              <a:xfrm>
                <a:off x="774880" y="1049717"/>
                <a:ext cx="4811914" cy="62273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a:extLst>
                  <a:ext uri="{FF2B5EF4-FFF2-40B4-BE49-F238E27FC236}">
                    <a16:creationId xmlns:a16="http://schemas.microsoft.com/office/drawing/2014/main" id="{1B959F39-7F37-46ED-8A30-1944F767E8B8}"/>
                  </a:ext>
                </a:extLst>
              </p:cNvPr>
              <p:cNvSpPr/>
              <p:nvPr/>
            </p:nvSpPr>
            <p:spPr>
              <a:xfrm>
                <a:off x="5771920" y="1005602"/>
                <a:ext cx="179596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𝒚</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Montserrat" panose="00000500000000000000" pitchFamily="2" charset="-52"/>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Montserrat" panose="00000500000000000000" pitchFamily="2" charset="-52"/>
                              <a:cs typeface="Times New Roman" panose="02020603050405020304" pitchFamily="18" charset="0"/>
                            </a:rPr>
                            <m:t>ℕ</m:t>
                          </m:r>
                        </m:e>
                        <m: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:(−1,1)</m:t>
                      </m:r>
                    </m:oMath>
                  </m:oMathPara>
                </a14:m>
                <a:endParaRPr lang="ru-RU" sz="2800" dirty="0">
                  <a:latin typeface="Montserrat" panose="00000500000000000000" pitchFamily="2" charset="-52"/>
                </a:endParaRPr>
              </a:p>
            </p:txBody>
          </p:sp>
        </mc:Choice>
        <mc:Fallback xmlns="">
          <p:sp>
            <p:nvSpPr>
              <p:cNvPr id="8" name="Прямоугольник 7">
                <a:extLst>
                  <a:ext uri="{FF2B5EF4-FFF2-40B4-BE49-F238E27FC236}">
                    <a16:creationId xmlns:a16="http://schemas.microsoft.com/office/drawing/2014/main" id="{1B959F39-7F37-46ED-8A30-1944F767E8B8}"/>
                  </a:ext>
                </a:extLst>
              </p:cNvPr>
              <p:cNvSpPr>
                <a:spLocks noRot="1" noChangeAspect="1" noMove="1" noResize="1" noEditPoints="1" noAdjustHandles="1" noChangeArrowheads="1" noChangeShapeType="1" noTextEdit="1"/>
              </p:cNvSpPr>
              <p:nvPr/>
            </p:nvSpPr>
            <p:spPr>
              <a:xfrm>
                <a:off x="5771920" y="1005602"/>
                <a:ext cx="1795960" cy="584775"/>
              </a:xfrm>
              <a:prstGeom prst="rect">
                <a:avLst/>
              </a:prstGeom>
              <a:blipFill>
                <a:blip r:embed="rId5"/>
                <a:stretch>
                  <a:fillRect r="-57143"/>
                </a:stretch>
              </a:blipFill>
            </p:spPr>
            <p:txBody>
              <a:bodyPr/>
              <a:lstStyle/>
              <a:p>
                <a:r>
                  <a:rPr lang="ru-RU">
                    <a:noFill/>
                  </a:rPr>
                  <a:t> </a:t>
                </a:r>
              </a:p>
            </p:txBody>
          </p:sp>
        </mc:Fallback>
      </mc:AlternateContent>
      <p:grpSp>
        <p:nvGrpSpPr>
          <p:cNvPr id="9" name="Группа 8">
            <a:extLst>
              <a:ext uri="{FF2B5EF4-FFF2-40B4-BE49-F238E27FC236}">
                <a16:creationId xmlns:a16="http://schemas.microsoft.com/office/drawing/2014/main" id="{40A87F48-7742-4799-B854-B76387FFF913}"/>
              </a:ext>
            </a:extLst>
          </p:cNvPr>
          <p:cNvGrpSpPr/>
          <p:nvPr/>
        </p:nvGrpSpPr>
        <p:grpSpPr>
          <a:xfrm>
            <a:off x="9142897" y="2019665"/>
            <a:ext cx="2728153" cy="2128731"/>
            <a:chOff x="5076056" y="1738122"/>
            <a:chExt cx="1570527" cy="1161693"/>
          </a:xfrm>
        </p:grpSpPr>
        <p:sp>
          <p:nvSpPr>
            <p:cNvPr id="10" name="Овал 9">
              <a:extLst>
                <a:ext uri="{FF2B5EF4-FFF2-40B4-BE49-F238E27FC236}">
                  <a16:creationId xmlns:a16="http://schemas.microsoft.com/office/drawing/2014/main" id="{CA74EBDF-7297-4A8D-8195-E640F14BBA08}"/>
                </a:ext>
              </a:extLst>
            </p:cNvPr>
            <p:cNvSpPr/>
            <p:nvPr/>
          </p:nvSpPr>
          <p:spPr>
            <a:xfrm>
              <a:off x="5562140" y="1738122"/>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1" name="Овал 10">
              <a:extLst>
                <a:ext uri="{FF2B5EF4-FFF2-40B4-BE49-F238E27FC236}">
                  <a16:creationId xmlns:a16="http://schemas.microsoft.com/office/drawing/2014/main" id="{F8CD417B-E369-410F-A9CB-706F5E5E23B4}"/>
                </a:ext>
              </a:extLst>
            </p:cNvPr>
            <p:cNvSpPr/>
            <p:nvPr/>
          </p:nvSpPr>
          <p:spPr>
            <a:xfrm>
              <a:off x="5076056" y="2238739"/>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2" name="Овал 11">
              <a:extLst>
                <a:ext uri="{FF2B5EF4-FFF2-40B4-BE49-F238E27FC236}">
                  <a16:creationId xmlns:a16="http://schemas.microsoft.com/office/drawing/2014/main" id="{44A98CE5-6893-462B-8264-C51AC30D3482}"/>
                </a:ext>
              </a:extLst>
            </p:cNvPr>
            <p:cNvSpPr/>
            <p:nvPr/>
          </p:nvSpPr>
          <p:spPr>
            <a:xfrm>
              <a:off x="5901917" y="177281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3" name="Овал 12">
              <a:extLst>
                <a:ext uri="{FF2B5EF4-FFF2-40B4-BE49-F238E27FC236}">
                  <a16:creationId xmlns:a16="http://schemas.microsoft.com/office/drawing/2014/main" id="{9FAD6A6C-6B7E-4A67-8BF3-AE733AD56BB6}"/>
                </a:ext>
              </a:extLst>
            </p:cNvPr>
            <p:cNvSpPr/>
            <p:nvPr/>
          </p:nvSpPr>
          <p:spPr>
            <a:xfrm rot="6602461" flipH="1">
              <a:off x="6418835" y="179648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4" name="Овал 13">
              <a:extLst>
                <a:ext uri="{FF2B5EF4-FFF2-40B4-BE49-F238E27FC236}">
                  <a16:creationId xmlns:a16="http://schemas.microsoft.com/office/drawing/2014/main" id="{86C79613-08F4-4176-909A-6A637D462959}"/>
                </a:ext>
              </a:extLst>
            </p:cNvPr>
            <p:cNvSpPr/>
            <p:nvPr/>
          </p:nvSpPr>
          <p:spPr>
            <a:xfrm rot="6602461" flipH="1">
              <a:off x="6466583" y="262330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5" name="Овал 14">
              <a:extLst>
                <a:ext uri="{FF2B5EF4-FFF2-40B4-BE49-F238E27FC236}">
                  <a16:creationId xmlns:a16="http://schemas.microsoft.com/office/drawing/2014/main" id="{37388CAE-ED99-40E0-9186-4DE7F2DECF68}"/>
                </a:ext>
              </a:extLst>
            </p:cNvPr>
            <p:cNvSpPr/>
            <p:nvPr/>
          </p:nvSpPr>
          <p:spPr>
            <a:xfrm rot="17671915" flipH="1">
              <a:off x="5501319" y="2367372"/>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6" name="Овал 15">
              <a:extLst>
                <a:ext uri="{FF2B5EF4-FFF2-40B4-BE49-F238E27FC236}">
                  <a16:creationId xmlns:a16="http://schemas.microsoft.com/office/drawing/2014/main" id="{36EE2EDE-454D-43B3-8708-4746DB09955B}"/>
                </a:ext>
              </a:extLst>
            </p:cNvPr>
            <p:cNvSpPr/>
            <p:nvPr/>
          </p:nvSpPr>
          <p:spPr>
            <a:xfrm rot="17671915" flipH="1">
              <a:off x="5861384" y="2276939"/>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7" name="Овал 16">
              <a:extLst>
                <a:ext uri="{FF2B5EF4-FFF2-40B4-BE49-F238E27FC236}">
                  <a16:creationId xmlns:a16="http://schemas.microsoft.com/office/drawing/2014/main" id="{B8B59DE6-4BA2-44E4-AB07-B5553503817F}"/>
                </a:ext>
              </a:extLst>
            </p:cNvPr>
            <p:cNvSpPr/>
            <p:nvPr/>
          </p:nvSpPr>
          <p:spPr>
            <a:xfrm rot="17671915" flipH="1">
              <a:off x="5441596" y="271981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8" name="Овал 17">
              <a:extLst>
                <a:ext uri="{FF2B5EF4-FFF2-40B4-BE49-F238E27FC236}">
                  <a16:creationId xmlns:a16="http://schemas.microsoft.com/office/drawing/2014/main" id="{6517BA82-984A-4D8B-8140-82F46EC93A18}"/>
                </a:ext>
              </a:extLst>
            </p:cNvPr>
            <p:cNvSpPr/>
            <p:nvPr/>
          </p:nvSpPr>
          <p:spPr>
            <a:xfrm>
              <a:off x="6134511" y="2045977"/>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9" name="Овал 18">
              <a:extLst>
                <a:ext uri="{FF2B5EF4-FFF2-40B4-BE49-F238E27FC236}">
                  <a16:creationId xmlns:a16="http://schemas.microsoft.com/office/drawing/2014/main" id="{D41E9DD6-8E37-470B-8B0D-17348D6D0B08}"/>
                </a:ext>
              </a:extLst>
            </p:cNvPr>
            <p:cNvSpPr/>
            <p:nvPr/>
          </p:nvSpPr>
          <p:spPr>
            <a:xfrm>
              <a:off x="5076056" y="268348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CF7CC60E-0531-4FAE-ADC6-93353FF99D47}"/>
                  </a:ext>
                </a:extLst>
              </p:cNvPr>
              <p:cNvSpPr/>
              <p:nvPr/>
            </p:nvSpPr>
            <p:spPr>
              <a:xfrm>
                <a:off x="855451" y="1649297"/>
                <a:ext cx="5778051"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Зададим начальные веса</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sSub>
                      <m:sSubPr>
                        <m:ctrlPr>
                          <a:rPr lang="en-US" sz="2400" i="1" dirty="0" smtClean="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sSup>
                      <m:sSupPr>
                        <m:ctrlPr>
                          <a:rPr lang="en-US" sz="24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m:t> </m:t>
                        </m:r>
                        <m:r>
                          <m:rPr>
                            <m:nor/>
                          </m:rPr>
                          <a:rPr lang="el-GR" sz="2400" dirty="0">
                            <a:solidFill>
                              <a:schemeClr val="bg1"/>
                            </a:solidFill>
                            <a:latin typeface="Verdana" panose="020B0604030504040204" pitchFamily="34" charset="0"/>
                            <a:ea typeface="Verdana" panose="020B0604030504040204" pitchFamily="34" charset="0"/>
                            <a:cs typeface="Verdana" panose="020B0604030504040204" pitchFamily="34" charset="0"/>
                          </a:rPr>
                          <m:t>ϵ</m:t>
                        </m:r>
                        <m:r>
                          <m:rPr>
                            <m:nor/>
                          </m:rPr>
                          <a:rPr lang="en-US" sz="2400" b="1" dirty="0">
                            <a:solidFill>
                              <a:schemeClr val="bg1"/>
                            </a:solidFill>
                            <a:latin typeface="Montserrat" panose="00000500000000000000" pitchFamily="2" charset="-52"/>
                            <a:cs typeface="Times New Roman" panose="02020603050405020304" pitchFamily="18" charset="0"/>
                          </a:rPr>
                          <m:t>ℝ</m:t>
                        </m:r>
                      </m:e>
                      <m:sup>
                        <m:r>
                          <a:rPr lang="en-US"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r>
                          <a:rPr lang="en-US"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endPar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0" name="Прямоугольник 19">
                <a:extLst>
                  <a:ext uri="{FF2B5EF4-FFF2-40B4-BE49-F238E27FC236}">
                    <a16:creationId xmlns:a16="http://schemas.microsoft.com/office/drawing/2014/main" id="{CF7CC60E-0531-4FAE-ADC6-93353FF99D47}"/>
                  </a:ext>
                </a:extLst>
              </p:cNvPr>
              <p:cNvSpPr>
                <a:spLocks noRot="1" noChangeAspect="1" noMove="1" noResize="1" noEditPoints="1" noAdjustHandles="1" noChangeArrowheads="1" noChangeShapeType="1" noTextEdit="1"/>
              </p:cNvSpPr>
              <p:nvPr/>
            </p:nvSpPr>
            <p:spPr>
              <a:xfrm>
                <a:off x="855451" y="1649297"/>
                <a:ext cx="5778051" cy="461665"/>
              </a:xfrm>
              <a:prstGeom prst="rect">
                <a:avLst/>
              </a:prstGeom>
              <a:blipFill>
                <a:blip r:embed="rId6"/>
                <a:stretch>
                  <a:fillRect l="-1582" t="-9333" b="-32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AA8CBFFA-B772-416C-9CC7-C6A01486DCAE}"/>
                  </a:ext>
                </a:extLst>
              </p:cNvPr>
              <p:cNvSpPr/>
              <p:nvPr/>
            </p:nvSpPr>
            <p:spPr>
              <a:xfrm>
                <a:off x="895260" y="2069434"/>
                <a:ext cx="7659072" cy="615874"/>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Пусть веса будут равны </a:t>
                </a:r>
                <a14:m>
                  <m:oMath xmlns:m="http://schemas.openxmlformats.org/officeDocument/2006/math">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d>
                      <m:dPr>
                        <m:ctrlPr>
                          <a:rPr lang="en-US" sz="2400" b="0" i="1" dirty="0" smtClean="0">
                            <a:solidFill>
                              <a:schemeClr val="bg1"/>
                            </a:solidFill>
                            <a:latin typeface="Cambria Math" panose="02040503050406030204" pitchFamily="18" charset="0"/>
                          </a:rPr>
                        </m:ctrlPr>
                      </m:dPr>
                      <m:e>
                        <m:r>
                          <a:rPr lang="en-US" sz="2400" b="0" i="1" dirty="0" smtClean="0">
                            <a:solidFill>
                              <a:schemeClr val="bg1"/>
                            </a:solidFill>
                            <a:latin typeface="Cambria Math" panose="02040503050406030204" pitchFamily="18" charset="0"/>
                          </a:rPr>
                          <m:t>𝑖</m:t>
                        </m:r>
                      </m:e>
                    </m:d>
                    <m:r>
                      <a:rPr lang="en-US" sz="2400" i="1" dirty="0">
                        <a:solidFill>
                          <a:schemeClr val="bg1"/>
                        </a:solidFill>
                        <a:latin typeface="Cambria Math" panose="02040503050406030204" pitchFamily="18" charset="0"/>
                      </a:rPr>
                      <m:t>=</m:t>
                    </m:r>
                    <m:f>
                      <m:fPr>
                        <m:ctrlPr>
                          <a:rPr lang="en-US" sz="2400" i="1" dirty="0">
                            <a:solidFill>
                              <a:schemeClr val="bg1"/>
                            </a:solidFill>
                            <a:latin typeface="Cambria Math" panose="02040503050406030204" pitchFamily="18" charset="0"/>
                          </a:rPr>
                        </m:ctrlPr>
                      </m:fPr>
                      <m:num>
                        <m:r>
                          <a:rPr lang="en-US" sz="2400" i="1" dirty="0">
                            <a:solidFill>
                              <a:schemeClr val="bg1"/>
                            </a:solidFill>
                            <a:latin typeface="Cambria Math" panose="02040503050406030204" pitchFamily="18" charset="0"/>
                          </a:rPr>
                          <m:t>1</m:t>
                        </m:r>
                      </m:num>
                      <m:den>
                        <m:r>
                          <a:rPr lang="en-US" sz="2400" i="1" dirty="0">
                            <a:solidFill>
                              <a:schemeClr val="bg1"/>
                            </a:solidFill>
                            <a:latin typeface="Cambria Math" panose="02040503050406030204" pitchFamily="18" charset="0"/>
                          </a:rPr>
                          <m:t>𝑛</m:t>
                        </m:r>
                      </m:den>
                    </m:f>
                    <m:r>
                      <a:rPr lang="en-US" sz="2400" b="0" i="1" dirty="0" smtClean="0">
                        <a:solidFill>
                          <a:schemeClr val="bg1"/>
                        </a:solidFill>
                        <a:latin typeface="Cambria Math" panose="02040503050406030204" pitchFamily="18" charset="0"/>
                      </a:rPr>
                      <m:t>, </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=1…</m:t>
                    </m:r>
                    <m:r>
                      <a:rPr lang="en-US" sz="2400" b="0" i="1" dirty="0" smtClean="0">
                        <a:solidFill>
                          <a:schemeClr val="bg1"/>
                        </a:solidFill>
                        <a:latin typeface="Cambria Math" panose="02040503050406030204" pitchFamily="18" charset="0"/>
                      </a:rPr>
                      <m:t>𝑛</m:t>
                    </m:r>
                  </m:oMath>
                </a14:m>
                <a:endParaRPr lang="ru-RU" sz="2400" dirty="0">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1" name="Прямоугольник 20">
                <a:extLst>
                  <a:ext uri="{FF2B5EF4-FFF2-40B4-BE49-F238E27FC236}">
                    <a16:creationId xmlns:a16="http://schemas.microsoft.com/office/drawing/2014/main" id="{AA8CBFFA-B772-416C-9CC7-C6A01486DCAE}"/>
                  </a:ext>
                </a:extLst>
              </p:cNvPr>
              <p:cNvSpPr>
                <a:spLocks noRot="1" noChangeAspect="1" noMove="1" noResize="1" noEditPoints="1" noAdjustHandles="1" noChangeArrowheads="1" noChangeShapeType="1" noTextEdit="1"/>
              </p:cNvSpPr>
              <p:nvPr/>
            </p:nvSpPr>
            <p:spPr>
              <a:xfrm>
                <a:off x="895260" y="2069434"/>
                <a:ext cx="7659072" cy="615874"/>
              </a:xfrm>
              <a:prstGeom prst="rect">
                <a:avLst/>
              </a:prstGeom>
              <a:blipFill>
                <a:blip r:embed="rId7"/>
                <a:stretch>
                  <a:fillRect l="-1274" b="-882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903AB7B8-8A2E-4100-86A4-E01DF3A9C5CC}"/>
                  </a:ext>
                </a:extLst>
              </p:cNvPr>
              <p:cNvSpPr/>
              <p:nvPr/>
            </p:nvSpPr>
            <p:spPr>
              <a:xfrm>
                <a:off x="6754593" y="1622781"/>
                <a:ext cx="2292254" cy="462947"/>
              </a:xfrm>
              <a:prstGeom prst="rect">
                <a:avLst/>
              </a:prstGeom>
            </p:spPr>
            <p:txBody>
              <a:bodyPr wrap="square">
                <a:spAutoFit/>
              </a:bodyPr>
              <a:lstStyle/>
              <a:p>
                <a14:m>
                  <m:oMath xmlns:m="http://schemas.openxmlformats.org/officeDocument/2006/math">
                    <m:nary>
                      <m:naryPr>
                        <m:chr m:val="∑"/>
                        <m:ctrlPr>
                          <a:rPr lang="en-US" sz="2400" i="1" smtClean="0">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m:t>
                        </m:r>
                      </m:e>
                    </m:nary>
                    <m:r>
                      <a:rPr lang="ru-RU" sz="2400" b="0" i="1" dirty="0" smtClean="0">
                        <a:solidFill>
                          <a:schemeClr val="bg1"/>
                        </a:solidFill>
                        <a:latin typeface="Cambria Math" panose="02040503050406030204" pitchFamily="18" charset="0"/>
                      </a:rPr>
                      <m:t>=1 </m:t>
                    </m:r>
                  </m:oMath>
                </a14:m>
                <a:r>
                  <a:rPr lang="en-US" sz="2400" dirty="0">
                    <a:latin typeface="Montserrat" panose="00000500000000000000" pitchFamily="2" charset="-52"/>
                  </a:rPr>
                  <a:t> </a:t>
                </a:r>
                <a:endParaRPr lang="ru-RU" sz="2400" dirty="0">
                  <a:latin typeface="Montserrat" panose="00000500000000000000" pitchFamily="2" charset="-52"/>
                </a:endParaRPr>
              </a:p>
            </p:txBody>
          </p:sp>
        </mc:Choice>
        <mc:Fallback xmlns="">
          <p:sp>
            <p:nvSpPr>
              <p:cNvPr id="22" name="Прямоугольник 21">
                <a:extLst>
                  <a:ext uri="{FF2B5EF4-FFF2-40B4-BE49-F238E27FC236}">
                    <a16:creationId xmlns:a16="http://schemas.microsoft.com/office/drawing/2014/main" id="{903AB7B8-8A2E-4100-86A4-E01DF3A9C5CC}"/>
                  </a:ext>
                </a:extLst>
              </p:cNvPr>
              <p:cNvSpPr>
                <a:spLocks noRot="1" noChangeAspect="1" noMove="1" noResize="1" noEditPoints="1" noAdjustHandles="1" noChangeArrowheads="1" noChangeShapeType="1" noTextEdit="1"/>
              </p:cNvSpPr>
              <p:nvPr/>
            </p:nvSpPr>
            <p:spPr>
              <a:xfrm>
                <a:off x="6754593" y="1622781"/>
                <a:ext cx="2292254" cy="462947"/>
              </a:xfrm>
              <a:prstGeom prst="rect">
                <a:avLst/>
              </a:prstGeom>
              <a:blipFill>
                <a:blip r:embed="rId8"/>
                <a:stretch>
                  <a:fillRect l="-20479" t="-128947" b="-19605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F70D9FAA-5376-479A-A640-D1719703C52C}"/>
                  </a:ext>
                </a:extLst>
              </p:cNvPr>
              <p:cNvSpPr/>
              <p:nvPr/>
            </p:nvSpPr>
            <p:spPr>
              <a:xfrm>
                <a:off x="1759517" y="2558766"/>
                <a:ext cx="6700175" cy="1569660"/>
              </a:xfrm>
              <a:prstGeom prst="rect">
                <a:avLst/>
              </a:prstGeom>
            </p:spPr>
            <p:txBody>
              <a:bodyPr wrap="square">
                <a:spAutoFit/>
              </a:bodyPr>
              <a:lstStyle/>
              <a:p>
                <a14:m>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 </m:t>
                    </m:r>
                  </m:oMath>
                </a14:m>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простой классификатор</a:t>
                </a:r>
                <a:endPar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Порог по одному параметру</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вертикальный или горизонтальный</a:t>
                </a:r>
              </a:p>
              <a:p>
                <a:r>
                  <a:rPr lang="ru-RU" sz="2400" dirty="0" err="1">
                    <a:solidFill>
                      <a:schemeClr val="bg1"/>
                    </a:solidFill>
                    <a:latin typeface="Montserrat" panose="00000500000000000000" pitchFamily="2" charset="-52"/>
                    <a:ea typeface="Verdana" panose="020B0604030504040204" pitchFamily="34" charset="0"/>
                    <a:cs typeface="Verdana" panose="020B0604030504040204" pitchFamily="34" charset="0"/>
                  </a:rPr>
                  <a:t>а.к.а</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Дерево Решений глубиной 1</a:t>
                </a:r>
              </a:p>
            </p:txBody>
          </p:sp>
        </mc:Choice>
        <mc:Fallback xmlns="">
          <p:sp>
            <p:nvSpPr>
              <p:cNvPr id="23" name="Прямоугольник 22">
                <a:extLst>
                  <a:ext uri="{FF2B5EF4-FFF2-40B4-BE49-F238E27FC236}">
                    <a16:creationId xmlns:a16="http://schemas.microsoft.com/office/drawing/2014/main" id="{F70D9FAA-5376-479A-A640-D1719703C52C}"/>
                  </a:ext>
                </a:extLst>
              </p:cNvPr>
              <p:cNvSpPr>
                <a:spLocks noRot="1" noChangeAspect="1" noMove="1" noResize="1" noEditPoints="1" noAdjustHandles="1" noChangeArrowheads="1" noChangeShapeType="1" noTextEdit="1"/>
              </p:cNvSpPr>
              <p:nvPr/>
            </p:nvSpPr>
            <p:spPr>
              <a:xfrm>
                <a:off x="1759517" y="2558766"/>
                <a:ext cx="6700175" cy="1569660"/>
              </a:xfrm>
              <a:prstGeom prst="rect">
                <a:avLst/>
              </a:prstGeom>
              <a:blipFill>
                <a:blip r:embed="rId9"/>
                <a:stretch>
                  <a:fillRect l="-1456" t="-2724" b="-8560"/>
                </a:stretch>
              </a:blipFill>
            </p:spPr>
            <p:txBody>
              <a:bodyPr/>
              <a:lstStyle/>
              <a:p>
                <a:r>
                  <a:rPr lang="ru-RU">
                    <a:noFill/>
                  </a:rPr>
                  <a:t> </a:t>
                </a:r>
              </a:p>
            </p:txBody>
          </p:sp>
        </mc:Fallback>
      </mc:AlternateContent>
      <p:sp>
        <p:nvSpPr>
          <p:cNvPr id="24" name="Прямоугольник 23">
            <a:extLst>
              <a:ext uri="{FF2B5EF4-FFF2-40B4-BE49-F238E27FC236}">
                <a16:creationId xmlns:a16="http://schemas.microsoft.com/office/drawing/2014/main" id="{09D52B47-6030-47D7-8C7E-335C7A5997A4}"/>
              </a:ext>
            </a:extLst>
          </p:cNvPr>
          <p:cNvSpPr/>
          <p:nvPr/>
        </p:nvSpPr>
        <p:spPr>
          <a:xfrm>
            <a:off x="762728" y="4505632"/>
            <a:ext cx="3901709" cy="461665"/>
          </a:xfrm>
          <a:prstGeom prst="rect">
            <a:avLst/>
          </a:prstGeom>
        </p:spPr>
        <p:txBody>
          <a:bodyPr wrap="square">
            <a:spAutoFit/>
          </a:bodyPr>
          <a:lstStyle/>
          <a:p>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for t in range (T):</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p>
        </p:txBody>
      </p:sp>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6B7101C3-5757-4F47-821B-2CE4806C78E8}"/>
                  </a:ext>
                </a:extLst>
              </p:cNvPr>
              <p:cNvSpPr/>
              <p:nvPr/>
            </p:nvSpPr>
            <p:spPr>
              <a:xfrm>
                <a:off x="1381891" y="5012514"/>
                <a:ext cx="7101944" cy="503792"/>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найти </a:t>
                </a:r>
                <a14:m>
                  <m:oMath xmlns:m="http://schemas.openxmlformats.org/officeDocument/2006/math">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oMath>
                </a14:m>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 такой что </a:t>
                </a:r>
                <a14:m>
                  <m:oMath xmlns:m="http://schemas.openxmlformats.org/officeDocument/2006/math">
                    <m:sSub>
                      <m:sSubPr>
                        <m:ctrlPr>
                          <a:rPr lang="ru-RU" sz="2400" i="1">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ϵ</m:t>
                        </m:r>
                      </m:e>
                      <m:sub>
                        <m:r>
                          <a:rPr lang="en-US" sz="2400" i="1">
                            <a:solidFill>
                              <a:schemeClr val="bg1"/>
                            </a:solidFill>
                            <a:latin typeface="Cambria Math" panose="02040503050406030204" pitchFamily="18" charset="0"/>
                          </a:rPr>
                          <m:t>𝑡</m:t>
                        </m:r>
                      </m:sub>
                    </m:sSub>
                    <m:r>
                      <a:rPr lang="en-US" sz="2400" i="1">
                        <a:solidFill>
                          <a:schemeClr val="bg1"/>
                        </a:solidFill>
                        <a:latin typeface="Cambria Math" panose="02040503050406030204" pitchFamily="18" charset="0"/>
                      </a:rPr>
                      <m:t>=</m:t>
                    </m:r>
                    <m:nary>
                      <m:naryPr>
                        <m:chr m:val="∑"/>
                        <m:supHide m:val="on"/>
                        <m:ctrlPr>
                          <a:rPr lang="en-US" sz="2400" i="1">
                            <a:solidFill>
                              <a:schemeClr val="bg1"/>
                            </a:solidFill>
                            <a:latin typeface="Cambria Math" panose="02040503050406030204" pitchFamily="18" charset="0"/>
                          </a:rPr>
                        </m:ctrlPr>
                      </m:naryPr>
                      <m:sub>
                        <m:r>
                          <a:rPr lang="en-US" sz="2400" b="0" i="1" smtClean="0">
                            <a:solidFill>
                              <a:schemeClr val="bg1"/>
                            </a:solidFill>
                            <a:latin typeface="Cambria Math" panose="02040503050406030204" pitchFamily="18" charset="0"/>
                          </a:rPr>
                          <m:t>𝑗</m:t>
                        </m:r>
                      </m:sub>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𝑡</m:t>
                            </m:r>
                          </m:sub>
                        </m:sSub>
                      </m:e>
                    </m:nary>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𝑗</m:t>
                    </m:r>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𝑚𝑖𝑛</m:t>
                    </m:r>
                  </m:oMath>
                </a14:m>
                <a:endParaRPr lang="ru-RU" sz="2400" dirty="0">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5" name="Прямоугольник 24">
                <a:extLst>
                  <a:ext uri="{FF2B5EF4-FFF2-40B4-BE49-F238E27FC236}">
                    <a16:creationId xmlns:a16="http://schemas.microsoft.com/office/drawing/2014/main" id="{6B7101C3-5757-4F47-821B-2CE4806C78E8}"/>
                  </a:ext>
                </a:extLst>
              </p:cNvPr>
              <p:cNvSpPr>
                <a:spLocks noRot="1" noChangeAspect="1" noMove="1" noResize="1" noEditPoints="1" noAdjustHandles="1" noChangeArrowheads="1" noChangeShapeType="1" noTextEdit="1"/>
              </p:cNvSpPr>
              <p:nvPr/>
            </p:nvSpPr>
            <p:spPr>
              <a:xfrm>
                <a:off x="1381891" y="5012514"/>
                <a:ext cx="7101944" cy="503792"/>
              </a:xfrm>
              <a:prstGeom prst="rect">
                <a:avLst/>
              </a:prstGeom>
              <a:blipFill>
                <a:blip r:embed="rId10"/>
                <a:stretch>
                  <a:fillRect l="-1373" t="-118072" b="-17108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783B9E0-8F43-4296-AB31-D6D6C29294E9}"/>
                  </a:ext>
                </a:extLst>
              </p:cNvPr>
              <p:cNvSpPr txBox="1"/>
              <p:nvPr/>
            </p:nvSpPr>
            <p:spPr>
              <a:xfrm>
                <a:off x="8577087" y="5003410"/>
                <a:ext cx="1695708" cy="4255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𝑡</m:t>
                          </m:r>
                        </m:sub>
                      </m:sSub>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1" i="1" smtClean="0">
                                  <a:solidFill>
                                    <a:schemeClr val="bg1"/>
                                  </a:solidFill>
                                  <a:latin typeface="Cambria Math" panose="02040503050406030204" pitchFamily="18" charset="0"/>
                                </a:rPr>
                                <m:t>𝑿</m:t>
                              </m:r>
                            </m:e>
                            <m:sub>
                              <m:r>
                                <a:rPr lang="en-US" sz="2400" b="0" i="1" smtClean="0">
                                  <a:solidFill>
                                    <a:schemeClr val="bg1"/>
                                  </a:solidFill>
                                  <a:latin typeface="Cambria Math" panose="02040503050406030204" pitchFamily="18" charset="0"/>
                                </a:rPr>
                                <m:t>𝑗</m:t>
                              </m:r>
                            </m:sub>
                          </m:sSub>
                        </m:e>
                      </m:d>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𝑗</m:t>
                          </m:r>
                        </m:sub>
                      </m:sSub>
                      <m:r>
                        <a:rPr lang="en-US" sz="2400" b="0" i="1" smtClean="0">
                          <a:solidFill>
                            <a:schemeClr val="bg1"/>
                          </a:solidFill>
                          <a:latin typeface="Cambria Math" panose="02040503050406030204" pitchFamily="18" charset="0"/>
                        </a:rPr>
                        <m:t> </m:t>
                      </m:r>
                    </m:oMath>
                  </m:oMathPara>
                </a14:m>
                <a:endParaRPr lang="ru-RU" sz="2400" dirty="0">
                  <a:solidFill>
                    <a:schemeClr val="bg1"/>
                  </a:solidFill>
                  <a:latin typeface="Montserrat" panose="00000500000000000000" pitchFamily="2" charset="-52"/>
                </a:endParaRPr>
              </a:p>
            </p:txBody>
          </p:sp>
        </mc:Choice>
        <mc:Fallback xmlns="">
          <p:sp>
            <p:nvSpPr>
              <p:cNvPr id="26" name="TextBox 25">
                <a:extLst>
                  <a:ext uri="{FF2B5EF4-FFF2-40B4-BE49-F238E27FC236}">
                    <a16:creationId xmlns:a16="http://schemas.microsoft.com/office/drawing/2014/main" id="{4783B9E0-8F43-4296-AB31-D6D6C29294E9}"/>
                  </a:ext>
                </a:extLst>
              </p:cNvPr>
              <p:cNvSpPr txBox="1">
                <a:spLocks noRot="1" noChangeAspect="1" noMove="1" noResize="1" noEditPoints="1" noAdjustHandles="1" noChangeArrowheads="1" noChangeShapeType="1" noTextEdit="1"/>
              </p:cNvSpPr>
              <p:nvPr/>
            </p:nvSpPr>
            <p:spPr>
              <a:xfrm>
                <a:off x="8577087" y="5003410"/>
                <a:ext cx="1695708" cy="425501"/>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683C9C2E-0B9F-4231-88CA-16641371DC76}"/>
                  </a:ext>
                </a:extLst>
              </p:cNvPr>
              <p:cNvSpPr/>
              <p:nvPr/>
            </p:nvSpPr>
            <p:spPr>
              <a:xfrm>
                <a:off x="1375981" y="5550787"/>
                <a:ext cx="7236259" cy="461665"/>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добавить в решение </a:t>
                </a:r>
                <a14:m>
                  <m:oMath xmlns:m="http://schemas.openxmlformats.org/officeDocument/2006/math">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𝐻</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m:t>
                    </m:r>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𝐻</m:t>
                        </m:r>
                      </m:e>
                      <m:sub>
                        <m:r>
                          <a:rPr lang="en-US" sz="2400" i="1">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m:t>
                    </m:r>
                    <m:sSub>
                      <m:sSubPr>
                        <m:ctrlPr>
                          <a:rPr lang="en-US" sz="2400" b="1" i="1" smtClean="0">
                            <a:solidFill>
                              <a:schemeClr val="bg1"/>
                            </a:solidFill>
                            <a:latin typeface="Cambria Math" panose="02040503050406030204" pitchFamily="18" charset="0"/>
                          </a:rPr>
                        </m:ctrlPr>
                      </m:sSubPr>
                      <m:e>
                        <m:r>
                          <m:rPr>
                            <m:sty m:val="p"/>
                          </m:rPr>
                          <a:rPr lang="el-GR" sz="2400" b="1" i="1" smtClean="0">
                            <a:solidFill>
                              <a:schemeClr val="bg1"/>
                            </a:solidFill>
                            <a:latin typeface="Cambria Math" panose="02040503050406030204" pitchFamily="18" charset="0"/>
                          </a:rPr>
                          <m:t>α</m:t>
                        </m:r>
                      </m:e>
                      <m:sub>
                        <m:r>
                          <a:rPr lang="en-US" sz="2400" b="1" i="1" smtClean="0">
                            <a:solidFill>
                              <a:schemeClr val="bg1"/>
                            </a:solidFill>
                            <a:latin typeface="Cambria Math" panose="02040503050406030204" pitchFamily="18" charset="0"/>
                          </a:rPr>
                          <m:t>𝒕</m:t>
                        </m:r>
                      </m:sub>
                    </m:sSub>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oMath>
                </a14:m>
                <a:endParaRPr lang="ru-RU" sz="2400" dirty="0">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7" name="Прямоугольник 26">
                <a:extLst>
                  <a:ext uri="{FF2B5EF4-FFF2-40B4-BE49-F238E27FC236}">
                    <a16:creationId xmlns:a16="http://schemas.microsoft.com/office/drawing/2014/main" id="{683C9C2E-0B9F-4231-88CA-16641371DC76}"/>
                  </a:ext>
                </a:extLst>
              </p:cNvPr>
              <p:cNvSpPr>
                <a:spLocks noRot="1" noChangeAspect="1" noMove="1" noResize="1" noEditPoints="1" noAdjustHandles="1" noChangeArrowheads="1" noChangeShapeType="1" noTextEdit="1"/>
              </p:cNvSpPr>
              <p:nvPr/>
            </p:nvSpPr>
            <p:spPr>
              <a:xfrm>
                <a:off x="1375981" y="5550787"/>
                <a:ext cx="7236259" cy="461665"/>
              </a:xfrm>
              <a:prstGeom prst="rect">
                <a:avLst/>
              </a:prstGeom>
              <a:blipFill>
                <a:blip r:embed="rId12"/>
                <a:stretch>
                  <a:fillRect l="-1348" t="-9333" b="-32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0D604AAA-1D45-4BA5-ACB7-17F6EB3B5641}"/>
                  </a:ext>
                </a:extLst>
              </p:cNvPr>
              <p:cNvSpPr/>
              <p:nvPr/>
            </p:nvSpPr>
            <p:spPr>
              <a:xfrm>
                <a:off x="8554332" y="5413510"/>
                <a:ext cx="3054681" cy="681597"/>
              </a:xfrm>
              <a:prstGeom prst="rect">
                <a:avLst/>
              </a:prstGeom>
            </p:spPr>
            <p:txBody>
              <a:bodyPr wrap="square">
                <a:spAutoFit/>
              </a:bodyPr>
              <a:lstStyle/>
              <a:p>
                <a14:m>
                  <m:oMath xmlns:m="http://schemas.openxmlformats.org/officeDocument/2006/math">
                    <m:sSub>
                      <m:sSubPr>
                        <m:ctrlPr>
                          <a:rPr lang="en-US" sz="2400" b="1" i="1" smtClean="0">
                            <a:solidFill>
                              <a:schemeClr val="bg1"/>
                            </a:solidFill>
                            <a:latin typeface="Cambria Math" panose="02040503050406030204" pitchFamily="18" charset="0"/>
                          </a:rPr>
                        </m:ctrlPr>
                      </m:sSubPr>
                      <m:e>
                        <m:r>
                          <m:rPr>
                            <m:sty m:val="p"/>
                          </m:rPr>
                          <a:rPr lang="el-GR" sz="2400" b="1" i="1" smtClean="0">
                            <a:solidFill>
                              <a:schemeClr val="bg1"/>
                            </a:solidFill>
                            <a:latin typeface="Cambria Math" panose="02040503050406030204" pitchFamily="18" charset="0"/>
                          </a:rPr>
                          <m:t>α</m:t>
                        </m:r>
                      </m:e>
                      <m:sub>
                        <m:r>
                          <a:rPr lang="en-US" sz="2400" b="1" i="1" smtClean="0">
                            <a:solidFill>
                              <a:schemeClr val="bg1"/>
                            </a:solidFill>
                            <a:latin typeface="Cambria Math" panose="02040503050406030204" pitchFamily="18" charset="0"/>
                          </a:rPr>
                          <m:t>𝒕</m:t>
                        </m:r>
                      </m:sub>
                    </m:sSub>
                    <m:r>
                      <a:rPr lang="ru-RU" sz="2400" b="1" i="1" smtClean="0">
                        <a:solidFill>
                          <a:schemeClr val="bg1"/>
                        </a:solidFill>
                        <a:latin typeface="Cambria Math" panose="02040503050406030204" pitchFamily="18" charset="0"/>
                      </a:rPr>
                      <m:t>=</m:t>
                    </m:r>
                    <m:f>
                      <m:fPr>
                        <m:ctrlPr>
                          <a:rPr lang="ru-RU" sz="2400" i="1" smtClean="0">
                            <a:solidFill>
                              <a:schemeClr val="bg1"/>
                            </a:solidFill>
                            <a:latin typeface="Cambria Math" panose="02040503050406030204" pitchFamily="18" charset="0"/>
                          </a:rPr>
                        </m:ctrlPr>
                      </m:fPr>
                      <m:num>
                        <m:r>
                          <a:rPr lang="ru-RU" sz="2400" b="0" i="1" smtClean="0">
                            <a:solidFill>
                              <a:schemeClr val="bg1"/>
                            </a:solidFill>
                            <a:latin typeface="Cambria Math" panose="02040503050406030204" pitchFamily="18" charset="0"/>
                          </a:rPr>
                          <m:t>1</m:t>
                        </m:r>
                      </m:num>
                      <m:den>
                        <m:r>
                          <a:rPr lang="ru-RU" sz="2400" b="0" i="1" smtClean="0">
                            <a:solidFill>
                              <a:schemeClr val="bg1"/>
                            </a:solidFill>
                            <a:latin typeface="Cambria Math" panose="02040503050406030204" pitchFamily="18" charset="0"/>
                          </a:rPr>
                          <m:t>2</m:t>
                        </m:r>
                      </m:den>
                    </m:f>
                    <m:r>
                      <m:rPr>
                        <m:sty m:val="p"/>
                      </m:rPr>
                      <a:rPr lang="el-GR" sz="2400" b="0" i="1" smtClean="0">
                        <a:solidFill>
                          <a:schemeClr val="bg1"/>
                        </a:solidFill>
                        <a:latin typeface="Cambria Math" panose="02040503050406030204" pitchFamily="18" charset="0"/>
                      </a:rPr>
                      <m:t>η</m:t>
                    </m:r>
                    <m:r>
                      <a:rPr lang="en-US" sz="2400" b="0" i="1" smtClean="0">
                        <a:solidFill>
                          <a:schemeClr val="bg1"/>
                        </a:solidFill>
                        <a:latin typeface="Cambria Math" panose="02040503050406030204" pitchFamily="18" charset="0"/>
                      </a:rPr>
                      <m:t>𝑙𝑛</m:t>
                    </m:r>
                    <m:d>
                      <m:dPr>
                        <m:ctrlPr>
                          <a:rPr lang="en-US" sz="2400" b="1" i="1" smtClean="0">
                            <a:solidFill>
                              <a:schemeClr val="bg1"/>
                            </a:solidFill>
                            <a:latin typeface="Cambria Math" panose="02040503050406030204" pitchFamily="18" charset="0"/>
                          </a:rPr>
                        </m:ctrlPr>
                      </m:dPr>
                      <m:e>
                        <m:f>
                          <m:fPr>
                            <m:ctrlPr>
                              <a:rPr lang="en-US" sz="2400" b="0" i="1" smtClean="0">
                                <a:solidFill>
                                  <a:schemeClr val="bg1"/>
                                </a:solidFill>
                                <a:latin typeface="Cambria Math" panose="02040503050406030204" pitchFamily="18" charset="0"/>
                              </a:rPr>
                            </m:ctrlPr>
                          </m:fPr>
                          <m:num>
                            <m:sSub>
                              <m:sSubPr>
                                <m:ctrlPr>
                                  <a:rPr lang="ru-RU" sz="2400" i="1">
                                    <a:solidFill>
                                      <a:schemeClr val="bg1"/>
                                    </a:solidFill>
                                    <a:latin typeface="Cambria Math" panose="02040503050406030204" pitchFamily="18" charset="0"/>
                                  </a:rPr>
                                </m:ctrlPr>
                              </m:sSubPr>
                              <m:e>
                                <m:r>
                                  <a:rPr lang="en-US" sz="2400" b="0" i="1">
                                    <a:solidFill>
                                      <a:schemeClr val="bg1"/>
                                    </a:solidFill>
                                    <a:latin typeface="Cambria Math" panose="02040503050406030204" pitchFamily="18" charset="0"/>
                                  </a:rPr>
                                  <m:t>1−</m:t>
                                </m:r>
                                <m:r>
                                  <a:rPr lang="el-GR" sz="2400" b="0" i="1">
                                    <a:solidFill>
                                      <a:schemeClr val="bg1"/>
                                    </a:solidFill>
                                    <a:latin typeface="Cambria Math" panose="02040503050406030204" pitchFamily="18" charset="0"/>
                                  </a:rPr>
                                  <m:t>𝜖</m:t>
                                </m:r>
                              </m:e>
                              <m:sub>
                                <m:r>
                                  <a:rPr lang="en-US" sz="2400" b="0" i="1">
                                    <a:solidFill>
                                      <a:schemeClr val="bg1"/>
                                    </a:solidFill>
                                    <a:latin typeface="Cambria Math" panose="02040503050406030204" pitchFamily="18" charset="0"/>
                                  </a:rPr>
                                  <m:t>𝑡</m:t>
                                </m:r>
                              </m:sub>
                            </m:sSub>
                          </m:num>
                          <m:den>
                            <m:sSub>
                              <m:sSubPr>
                                <m:ctrlPr>
                                  <a:rPr lang="ru-RU" sz="2400" i="1">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ϵ</m:t>
                                </m:r>
                              </m:e>
                              <m:sub>
                                <m:r>
                                  <a:rPr lang="en-US" sz="2400" i="1">
                                    <a:solidFill>
                                      <a:schemeClr val="bg1"/>
                                    </a:solidFill>
                                    <a:latin typeface="Cambria Math" panose="02040503050406030204" pitchFamily="18" charset="0"/>
                                  </a:rPr>
                                  <m:t>𝑡</m:t>
                                </m:r>
                              </m:sub>
                            </m:sSub>
                          </m:den>
                        </m:f>
                      </m:e>
                    </m:d>
                    <m:r>
                      <a:rPr lang="en-US" sz="2400" b="1" i="1" smtClean="0">
                        <a:solidFill>
                          <a:schemeClr val="bg1"/>
                        </a:solidFill>
                        <a:latin typeface="Cambria Math" panose="02040503050406030204" pitchFamily="18" charset="0"/>
                      </a:rPr>
                      <m:t> </m:t>
                    </m:r>
                  </m:oMath>
                </a14:m>
                <a:r>
                  <a:rPr lang="en-US" sz="2400" dirty="0">
                    <a:latin typeface="Montserrat" panose="00000500000000000000" pitchFamily="2" charset="-52"/>
                  </a:rPr>
                  <a:t> </a:t>
                </a:r>
                <a:endParaRPr lang="ru-RU" sz="2400" dirty="0">
                  <a:latin typeface="Montserrat" panose="00000500000000000000" pitchFamily="2" charset="-52"/>
                </a:endParaRPr>
              </a:p>
            </p:txBody>
          </p:sp>
        </mc:Choice>
        <mc:Fallback xmlns="">
          <p:sp>
            <p:nvSpPr>
              <p:cNvPr id="28" name="Прямоугольник 27">
                <a:extLst>
                  <a:ext uri="{FF2B5EF4-FFF2-40B4-BE49-F238E27FC236}">
                    <a16:creationId xmlns:a16="http://schemas.microsoft.com/office/drawing/2014/main" id="{0D604AAA-1D45-4BA5-ACB7-17F6EB3B5641}"/>
                  </a:ext>
                </a:extLst>
              </p:cNvPr>
              <p:cNvSpPr>
                <a:spLocks noRot="1" noChangeAspect="1" noMove="1" noResize="1" noEditPoints="1" noAdjustHandles="1" noChangeArrowheads="1" noChangeShapeType="1" noTextEdit="1"/>
              </p:cNvSpPr>
              <p:nvPr/>
            </p:nvSpPr>
            <p:spPr>
              <a:xfrm>
                <a:off x="8554332" y="5413510"/>
                <a:ext cx="3054681" cy="68159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DED3104D-DE95-4CA6-AD73-4BD66EB0BC22}"/>
                  </a:ext>
                </a:extLst>
              </p:cNvPr>
              <p:cNvSpPr/>
              <p:nvPr/>
            </p:nvSpPr>
            <p:spPr>
              <a:xfrm>
                <a:off x="1369200" y="6077014"/>
                <a:ext cx="7162195" cy="486672"/>
              </a:xfrm>
              <a:prstGeom prst="rect">
                <a:avLst/>
              </a:prstGeom>
            </p:spPr>
            <p:txBody>
              <a:bodyPr wrap="square">
                <a:spAutoFit/>
              </a:bodyPr>
              <a:lstStyle/>
              <a:p>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обновить веса </a:t>
                </a:r>
                <a14:m>
                  <m:oMath xmlns:m="http://schemas.openxmlformats.org/officeDocument/2006/math">
                    <m:sSub>
                      <m:sSubPr>
                        <m:ctrlPr>
                          <a:rPr lang="en-US" sz="2400" i="1" dirty="0" smtClean="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𝑡</m:t>
                        </m:r>
                        <m:r>
                          <a:rPr lang="en-US" sz="2400" b="0" i="1" dirty="0" smtClean="0">
                            <a:solidFill>
                              <a:schemeClr val="bg1"/>
                            </a:solidFill>
                            <a:latin typeface="Cambria Math" panose="02040503050406030204" pitchFamily="18" charset="0"/>
                          </a:rPr>
                          <m:t>+1</m:t>
                        </m:r>
                      </m:sub>
                    </m:sSub>
                    <m:d>
                      <m:dPr>
                        <m:ctrlPr>
                          <a:rPr lang="en-US" sz="2400" b="0" i="1" dirty="0" smtClean="0">
                            <a:solidFill>
                              <a:schemeClr val="bg1"/>
                            </a:solidFill>
                            <a:latin typeface="Cambria Math" panose="02040503050406030204" pitchFamily="18" charset="0"/>
                          </a:rPr>
                        </m:ctrlPr>
                      </m:dPr>
                      <m:e>
                        <m:r>
                          <a:rPr lang="en-US" sz="2400" b="0" i="1" dirty="0" smtClean="0">
                            <a:solidFill>
                              <a:schemeClr val="bg1"/>
                            </a:solidFill>
                            <a:latin typeface="Cambria Math" panose="02040503050406030204" pitchFamily="18" charset="0"/>
                          </a:rPr>
                          <m:t>𝑖</m:t>
                        </m:r>
                      </m:e>
                    </m:d>
                    <m:r>
                      <a:rPr lang="en-US" sz="2400" b="0" i="1" dirty="0" smtClean="0">
                        <a:solidFill>
                          <a:schemeClr val="bg1"/>
                        </a:solidFill>
                        <a:latin typeface="Cambria Math" panose="02040503050406030204" pitchFamily="18" charset="0"/>
                      </a:rPr>
                      <m:t>=</m:t>
                    </m:r>
                    <m:sSub>
                      <m:sSubPr>
                        <m:ctrlPr>
                          <a:rPr lang="en-US" sz="2400" b="0" i="1" dirty="0" smtClean="0">
                            <a:solidFill>
                              <a:schemeClr val="bg1"/>
                            </a:solidFill>
                            <a:latin typeface="Cambria Math" panose="02040503050406030204" pitchFamily="18" charset="0"/>
                          </a:rPr>
                        </m:ctrlPr>
                      </m:sSubPr>
                      <m:e>
                        <m:r>
                          <m:rPr>
                            <m:sty m:val="p"/>
                          </m:rPr>
                          <a:rPr lang="en-US" sz="2400" b="0" i="0" dirty="0" smtClean="0">
                            <a:solidFill>
                              <a:schemeClr val="bg1"/>
                            </a:solidFill>
                            <a:latin typeface="Cambria Math" panose="02040503050406030204" pitchFamily="18" charset="0"/>
                          </a:rPr>
                          <m:t>w</m:t>
                        </m:r>
                      </m:e>
                      <m:sub>
                        <m:r>
                          <m:rPr>
                            <m:sty m:val="p"/>
                          </m:rPr>
                          <a:rPr lang="en-US" sz="2400" b="0" i="0" dirty="0" smtClean="0">
                            <a:solidFill>
                              <a:schemeClr val="bg1"/>
                            </a:solidFill>
                            <a:latin typeface="Cambria Math" panose="02040503050406030204" pitchFamily="18" charset="0"/>
                          </a:rPr>
                          <m:t>t</m:t>
                        </m:r>
                      </m:sub>
                    </m:sSub>
                    <m:d>
                      <m:dPr>
                        <m:ctrlPr>
                          <a:rPr lang="en-US" sz="2400" b="0" i="1" dirty="0" smtClean="0">
                            <a:solidFill>
                              <a:schemeClr val="bg1"/>
                            </a:solidFill>
                            <a:latin typeface="Cambria Math" panose="02040503050406030204" pitchFamily="18" charset="0"/>
                          </a:rPr>
                        </m:ctrlPr>
                      </m:dPr>
                      <m:e>
                        <m:r>
                          <m:rPr>
                            <m:sty m:val="p"/>
                          </m:rPr>
                          <a:rPr lang="en-US" sz="2400" b="0" i="0" dirty="0" smtClean="0">
                            <a:solidFill>
                              <a:schemeClr val="bg1"/>
                            </a:solidFill>
                            <a:latin typeface="Cambria Math" panose="02040503050406030204" pitchFamily="18" charset="0"/>
                          </a:rPr>
                          <m:t>i</m:t>
                        </m:r>
                      </m:e>
                    </m:d>
                    <m:r>
                      <a:rPr lang="en-US" sz="2400" b="0" i="0" dirty="0" smtClean="0">
                        <a:solidFill>
                          <a:schemeClr val="bg1"/>
                        </a:solidFill>
                        <a:latin typeface="Cambria Math" panose="02040503050406030204" pitchFamily="18" charset="0"/>
                      </a:rPr>
                      <m:t>∗</m:t>
                    </m:r>
                    <m:sSup>
                      <m:sSupPr>
                        <m:ctrlPr>
                          <a:rPr lang="en-US" sz="2400" i="1" dirty="0" smtClean="0">
                            <a:solidFill>
                              <a:schemeClr val="bg1"/>
                            </a:solidFill>
                            <a:latin typeface="Cambria Math" panose="02040503050406030204" pitchFamily="18" charset="0"/>
                          </a:rPr>
                        </m:ctrlPr>
                      </m:sSupPr>
                      <m:e>
                        <m:r>
                          <a:rPr lang="en-US" sz="2400" b="0" i="1" dirty="0" smtClean="0">
                            <a:solidFill>
                              <a:schemeClr val="bg1"/>
                            </a:solidFill>
                            <a:latin typeface="Cambria Math" panose="02040503050406030204" pitchFamily="18" charset="0"/>
                          </a:rPr>
                          <m:t>𝑒</m:t>
                        </m:r>
                      </m:e>
                      <m:sup>
                        <m:r>
                          <a:rPr lang="en-US" sz="2400" b="0" i="1" dirty="0" smtClean="0">
                            <a:solidFill>
                              <a:schemeClr val="bg1"/>
                            </a:solidFill>
                            <a:latin typeface="Cambria Math" panose="02040503050406030204" pitchFamily="18" charset="0"/>
                          </a:rPr>
                          <m:t>−</m:t>
                        </m:r>
                        <m:sSub>
                          <m:sSubPr>
                            <m:ctrlPr>
                              <a:rPr lang="en-US" sz="2400" b="0" i="1" dirty="0" smtClean="0">
                                <a:solidFill>
                                  <a:schemeClr val="bg1"/>
                                </a:solidFill>
                                <a:latin typeface="Cambria Math" panose="02040503050406030204" pitchFamily="18" charset="0"/>
                              </a:rPr>
                            </m:ctrlPr>
                          </m:sSubPr>
                          <m:e>
                            <m:r>
                              <a:rPr lang="en-US" sz="2400" b="0" i="1" dirty="0" smtClean="0">
                                <a:solidFill>
                                  <a:schemeClr val="bg1"/>
                                </a:solidFill>
                                <a:latin typeface="Cambria Math" panose="02040503050406030204" pitchFamily="18" charset="0"/>
                              </a:rPr>
                              <m:t>𝑦</m:t>
                            </m:r>
                          </m:e>
                          <m:sub>
                            <m:r>
                              <a:rPr lang="en-US" sz="2400" b="0" i="1" dirty="0" smtClean="0">
                                <a:solidFill>
                                  <a:schemeClr val="bg1"/>
                                </a:solidFill>
                                <a:latin typeface="Cambria Math" panose="02040503050406030204" pitchFamily="18" charset="0"/>
                              </a:rPr>
                              <m:t>𝑖</m:t>
                            </m:r>
                          </m:sub>
                        </m:sSub>
                        <m:sSub>
                          <m:sSubPr>
                            <m:ctrlPr>
                              <a:rPr lang="en-US" sz="2400" b="1" i="1">
                                <a:solidFill>
                                  <a:schemeClr val="bg1"/>
                                </a:solidFill>
                                <a:latin typeface="Cambria Math" panose="02040503050406030204" pitchFamily="18" charset="0"/>
                              </a:rPr>
                            </m:ctrlPr>
                          </m:sSubPr>
                          <m:e>
                            <m:r>
                              <m:rPr>
                                <m:sty m:val="p"/>
                              </m:rPr>
                              <a:rPr lang="el-GR" sz="2400" b="1" i="1">
                                <a:solidFill>
                                  <a:schemeClr val="bg1"/>
                                </a:solidFill>
                                <a:latin typeface="Cambria Math" panose="02040503050406030204" pitchFamily="18" charset="0"/>
                              </a:rPr>
                              <m:t>α</m:t>
                            </m:r>
                          </m:e>
                          <m:sub>
                            <m:r>
                              <a:rPr lang="en-US" sz="2400" b="1" i="1">
                                <a:solidFill>
                                  <a:schemeClr val="bg1"/>
                                </a:solidFill>
                                <a:latin typeface="Cambria Math" panose="02040503050406030204" pitchFamily="18" charset="0"/>
                              </a:rPr>
                              <m:t>𝒕</m:t>
                            </m:r>
                          </m:sub>
                        </m:sSub>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a:solidFill>
                                  <a:schemeClr val="bg1"/>
                                </a:solidFill>
                                <a:latin typeface="Cambria Math" panose="02040503050406030204" pitchFamily="18" charset="0"/>
                              </a:rPr>
                              <m:t>𝒙</m:t>
                            </m:r>
                            <m:r>
                              <a:rPr lang="en-US" sz="2400" i="1" baseline="-25000">
                                <a:solidFill>
                                  <a:schemeClr val="bg1"/>
                                </a:solidFill>
                                <a:latin typeface="Cambria Math" panose="02040503050406030204" pitchFamily="18" charset="0"/>
                              </a:rPr>
                              <m:t>𝑖</m:t>
                            </m:r>
                          </m:e>
                        </m:d>
                      </m:sup>
                    </m:sSup>
                  </m:oMath>
                </a14:m>
                <a:endParaRPr lang="ru-RU" sz="2400" dirty="0">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29" name="Прямоугольник 28">
                <a:extLst>
                  <a:ext uri="{FF2B5EF4-FFF2-40B4-BE49-F238E27FC236}">
                    <a16:creationId xmlns:a16="http://schemas.microsoft.com/office/drawing/2014/main" id="{DED3104D-DE95-4CA6-AD73-4BD66EB0BC22}"/>
                  </a:ext>
                </a:extLst>
              </p:cNvPr>
              <p:cNvSpPr>
                <a:spLocks noRot="1" noChangeAspect="1" noMove="1" noResize="1" noEditPoints="1" noAdjustHandles="1" noChangeArrowheads="1" noChangeShapeType="1" noTextEdit="1"/>
              </p:cNvSpPr>
              <p:nvPr/>
            </p:nvSpPr>
            <p:spPr>
              <a:xfrm>
                <a:off x="1369200" y="6077014"/>
                <a:ext cx="7162195" cy="486672"/>
              </a:xfrm>
              <a:prstGeom prst="rect">
                <a:avLst/>
              </a:prstGeom>
              <a:blipFill>
                <a:blip r:embed="rId14"/>
                <a:stretch>
                  <a:fillRect l="-1362" t="-3750" b="-287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B840F65C-EBCA-4078-B2A6-86F1FCF3A886}"/>
                  </a:ext>
                </a:extLst>
              </p:cNvPr>
              <p:cNvSpPr/>
              <p:nvPr/>
            </p:nvSpPr>
            <p:spPr>
              <a:xfrm>
                <a:off x="8588198" y="6048396"/>
                <a:ext cx="2569980" cy="462947"/>
              </a:xfrm>
              <a:prstGeom prst="rect">
                <a:avLst/>
              </a:prstGeom>
            </p:spPr>
            <p:txBody>
              <a:bodyPr wrap="square">
                <a:spAutoFit/>
              </a:bodyPr>
              <a:lstStyle/>
              <a:p>
                <a14:m>
                  <m:oMath xmlns:m="http://schemas.openxmlformats.org/officeDocument/2006/math">
                    <m:nary>
                      <m:naryPr>
                        <m:chr m:val="∑"/>
                        <m:ctrlPr>
                          <a:rPr lang="en-US" sz="2400" i="1" smtClean="0">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𝑡</m:t>
                            </m:r>
                            <m:r>
                              <a:rPr lang="en-US" sz="2400" b="0" i="1" dirty="0" smtClean="0">
                                <a:solidFill>
                                  <a:schemeClr val="bg1"/>
                                </a:solidFill>
                                <a:latin typeface="Cambria Math" panose="02040503050406030204" pitchFamily="18" charset="0"/>
                              </a:rPr>
                              <m:t>+1</m:t>
                            </m:r>
                          </m:sub>
                        </m:sSub>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m:t>
                        </m:r>
                      </m:e>
                    </m:nary>
                    <m:r>
                      <a:rPr lang="ru-RU" sz="2400" b="0" i="1" dirty="0" smtClean="0">
                        <a:solidFill>
                          <a:schemeClr val="bg1"/>
                        </a:solidFill>
                        <a:latin typeface="Cambria Math" panose="02040503050406030204" pitchFamily="18" charset="0"/>
                      </a:rPr>
                      <m:t>=1 </m:t>
                    </m:r>
                  </m:oMath>
                </a14:m>
                <a:r>
                  <a:rPr lang="en-US" sz="2400" dirty="0">
                    <a:latin typeface="Montserrat" panose="00000500000000000000" pitchFamily="2" charset="-52"/>
                  </a:rPr>
                  <a:t> </a:t>
                </a:r>
                <a:endParaRPr lang="ru-RU" sz="2400" dirty="0">
                  <a:latin typeface="Montserrat" panose="00000500000000000000" pitchFamily="2" charset="-52"/>
                </a:endParaRPr>
              </a:p>
            </p:txBody>
          </p:sp>
        </mc:Choice>
        <mc:Fallback xmlns="">
          <p:sp>
            <p:nvSpPr>
              <p:cNvPr id="30" name="Прямоугольник 29">
                <a:extLst>
                  <a:ext uri="{FF2B5EF4-FFF2-40B4-BE49-F238E27FC236}">
                    <a16:creationId xmlns:a16="http://schemas.microsoft.com/office/drawing/2014/main" id="{B840F65C-EBCA-4078-B2A6-86F1FCF3A886}"/>
                  </a:ext>
                </a:extLst>
              </p:cNvPr>
              <p:cNvSpPr>
                <a:spLocks noRot="1" noChangeAspect="1" noMove="1" noResize="1" noEditPoints="1" noAdjustHandles="1" noChangeArrowheads="1" noChangeShapeType="1" noTextEdit="1"/>
              </p:cNvSpPr>
              <p:nvPr/>
            </p:nvSpPr>
            <p:spPr>
              <a:xfrm>
                <a:off x="8588198" y="6048396"/>
                <a:ext cx="2569980" cy="462947"/>
              </a:xfrm>
              <a:prstGeom prst="rect">
                <a:avLst/>
              </a:prstGeom>
              <a:blipFill>
                <a:blip r:embed="rId15"/>
                <a:stretch>
                  <a:fillRect l="-18527" t="-128947" b="-196053"/>
                </a:stretch>
              </a:blipFill>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9424CB8F-4AF9-4867-B550-BCAA6648E115}"/>
              </a:ext>
            </a:extLst>
          </p:cNvPr>
          <p:cNvCxnSpPr>
            <a:cxnSpLocks/>
          </p:cNvCxnSpPr>
          <p:nvPr/>
        </p:nvCxnSpPr>
        <p:spPr>
          <a:xfrm>
            <a:off x="8994309" y="1854590"/>
            <a:ext cx="20725" cy="225628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F27AE51D-97FF-4D48-955F-D603D1D3A50A}"/>
              </a:ext>
            </a:extLst>
          </p:cNvPr>
          <p:cNvCxnSpPr>
            <a:cxnSpLocks/>
          </p:cNvCxnSpPr>
          <p:nvPr/>
        </p:nvCxnSpPr>
        <p:spPr>
          <a:xfrm flipH="1">
            <a:off x="9142897" y="1854590"/>
            <a:ext cx="2584417"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Прямоугольник 32">
                <a:extLst>
                  <a:ext uri="{FF2B5EF4-FFF2-40B4-BE49-F238E27FC236}">
                    <a16:creationId xmlns:a16="http://schemas.microsoft.com/office/drawing/2014/main" id="{0D1ECD8A-C9CD-4FD6-8C0B-BBC2B7805F34}"/>
                  </a:ext>
                </a:extLst>
              </p:cNvPr>
              <p:cNvSpPr/>
              <p:nvPr/>
            </p:nvSpPr>
            <p:spPr>
              <a:xfrm>
                <a:off x="787280" y="4055388"/>
                <a:ext cx="7429871" cy="461665"/>
              </a:xfrm>
              <a:prstGeom prst="rect">
                <a:avLst/>
              </a:prstGeom>
            </p:spPr>
            <p:txBody>
              <a:bodyPr wrap="square">
                <a:spAutoFit/>
              </a:bodyPr>
              <a:lstStyle/>
              <a:p>
                <a14:m>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𝐻</m:t>
                        </m:r>
                      </m:e>
                      <m:sub>
                        <m:r>
                          <a:rPr lang="en-US" sz="2400" b="0" i="1" smtClean="0">
                            <a:solidFill>
                              <a:schemeClr val="bg1"/>
                            </a:solidFill>
                            <a:latin typeface="Cambria Math" panose="02040503050406030204" pitchFamily="18" charset="0"/>
                          </a:rPr>
                          <m:t>0</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0" i="1" smtClean="0">
                        <a:solidFill>
                          <a:schemeClr val="bg1"/>
                        </a:solidFill>
                        <a:latin typeface="Cambria Math" panose="02040503050406030204" pitchFamily="18" charset="0"/>
                      </a:rPr>
                      <m:t>=0</m:t>
                    </m:r>
                  </m:oMath>
                </a14:m>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комбинированное решение</a:t>
                </a:r>
                <a:endPar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33" name="Прямоугольник 32">
                <a:extLst>
                  <a:ext uri="{FF2B5EF4-FFF2-40B4-BE49-F238E27FC236}">
                    <a16:creationId xmlns:a16="http://schemas.microsoft.com/office/drawing/2014/main" id="{0D1ECD8A-C9CD-4FD6-8C0B-BBC2B7805F34}"/>
                  </a:ext>
                </a:extLst>
              </p:cNvPr>
              <p:cNvSpPr>
                <a:spLocks noRot="1" noChangeAspect="1" noMove="1" noResize="1" noEditPoints="1" noAdjustHandles="1" noChangeArrowheads="1" noChangeShapeType="1" noTextEdit="1"/>
              </p:cNvSpPr>
              <p:nvPr/>
            </p:nvSpPr>
            <p:spPr>
              <a:xfrm>
                <a:off x="787280" y="4055388"/>
                <a:ext cx="7429871" cy="461665"/>
              </a:xfrm>
              <a:prstGeom prst="rect">
                <a:avLst/>
              </a:prstGeom>
              <a:blipFill>
                <a:blip r:embed="rId16"/>
                <a:stretch>
                  <a:fillRect l="-164" t="-9211" b="-30263"/>
                </a:stretch>
              </a:blipFill>
            </p:spPr>
            <p:txBody>
              <a:bodyPr/>
              <a:lstStyle/>
              <a:p>
                <a:r>
                  <a:rPr lang="ru-RU">
                    <a:noFill/>
                  </a:rPr>
                  <a:t> </a:t>
                </a:r>
              </a:p>
            </p:txBody>
          </p:sp>
        </mc:Fallback>
      </mc:AlternateContent>
    </p:spTree>
    <p:extLst>
      <p:ext uri="{BB962C8B-B14F-4D97-AF65-F5344CB8AC3E}">
        <p14:creationId xmlns:p14="http://schemas.microsoft.com/office/powerpoint/2010/main" val="393576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1.66667E-6 -3.7037E-6 L 0.23216 0.0044 " pathEditMode="relative" rAng="0" ptsTypes="AA">
                                      <p:cBhvr>
                                        <p:cTn id="36" dur="2000" fill="hold"/>
                                        <p:tgtEl>
                                          <p:spTgt spid="31"/>
                                        </p:tgtEl>
                                        <p:attrNameLst>
                                          <p:attrName>ppt_x</p:attrName>
                                          <p:attrName>ppt_y</p:attrName>
                                        </p:attrNameLst>
                                      </p:cBhvr>
                                      <p:rCtr x="11602" y="208"/>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3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6.25E-7 -3.7037E-7 L -0.00104 0.32894 " pathEditMode="relative" rAng="0" ptsTypes="AA">
                                      <p:cBhvr>
                                        <p:cTn id="48" dur="2000" fill="hold"/>
                                        <p:tgtEl>
                                          <p:spTgt spid="32"/>
                                        </p:tgtEl>
                                        <p:attrNameLst>
                                          <p:attrName>ppt_x</p:attrName>
                                          <p:attrName>ppt_y</p:attrName>
                                        </p:attrNameLst>
                                      </p:cBhvr>
                                      <p:rCtr x="-52" y="16435"/>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3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8" grpId="0"/>
      <p:bldP spid="20" grpId="0"/>
      <p:bldP spid="21" grpId="0"/>
      <p:bldP spid="22" grpId="0"/>
      <p:bldP spid="23" grpId="0"/>
      <p:bldP spid="24" grpId="0"/>
      <p:bldP spid="25" grpId="0"/>
      <p:bldP spid="26" grpId="0"/>
      <p:bldP spid="27" grpId="0"/>
      <p:bldP spid="28" grpId="0"/>
      <p:bldP spid="29" grpId="0"/>
      <p:bldP spid="30"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3">
            <a:extLst>
              <a:ext uri="{FF2B5EF4-FFF2-40B4-BE49-F238E27FC236}">
                <a16:creationId xmlns:a16="http://schemas.microsoft.com/office/drawing/2014/main" id="{7B86572F-BA65-4D8E-82E4-36A4B63BC45F}"/>
              </a:ext>
            </a:extLst>
          </p:cNvPr>
          <p:cNvSpPr>
            <a:spLocks noGrp="1"/>
          </p:cNvSpPr>
          <p:nvPr>
            <p:ph type="title"/>
          </p:nvPr>
        </p:nvSpPr>
        <p:spPr>
          <a:xfrm>
            <a:off x="630437" y="547788"/>
            <a:ext cx="11039926" cy="759057"/>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AdaBoost: </a:t>
            </a:r>
            <a:r>
              <a:rPr lang="ru-RU" sz="3200" dirty="0">
                <a:solidFill>
                  <a:schemeClr val="bg1"/>
                </a:solidFill>
                <a:latin typeface="Montserrat" panose="00000500000000000000" pitchFamily="2" charset="-52"/>
                <a:ea typeface="Verdana" panose="020B0604030504040204" pitchFamily="34" charset="0"/>
              </a:rPr>
              <a:t>Пример</a:t>
            </a:r>
            <a:endParaRPr lang="ru-RU" sz="3200" dirty="0">
              <a:latin typeface="Montserrat" panose="00000500000000000000" pitchFamily="2" charset="-52"/>
            </a:endParaRPr>
          </a:p>
        </p:txBody>
      </p:sp>
      <p:sp>
        <p:nvSpPr>
          <p:cNvPr id="7" name="Прямоугольник 6">
            <a:extLst>
              <a:ext uri="{FF2B5EF4-FFF2-40B4-BE49-F238E27FC236}">
                <a16:creationId xmlns:a16="http://schemas.microsoft.com/office/drawing/2014/main" id="{FA1FE549-13AA-4676-9238-460F6FEA4E63}"/>
              </a:ext>
            </a:extLst>
          </p:cNvPr>
          <p:cNvSpPr/>
          <p:nvPr/>
        </p:nvSpPr>
        <p:spPr>
          <a:xfrm>
            <a:off x="3373484" y="5153397"/>
            <a:ext cx="948381" cy="518096"/>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sp>
        <p:nvSpPr>
          <p:cNvPr id="8" name="Прямоугольник 7">
            <a:extLst>
              <a:ext uri="{FF2B5EF4-FFF2-40B4-BE49-F238E27FC236}">
                <a16:creationId xmlns:a16="http://schemas.microsoft.com/office/drawing/2014/main" id="{69A7C11C-7BC9-4D20-845B-99D3D07F3F36}"/>
              </a:ext>
            </a:extLst>
          </p:cNvPr>
          <p:cNvSpPr/>
          <p:nvPr/>
        </p:nvSpPr>
        <p:spPr>
          <a:xfrm>
            <a:off x="3392633" y="5698196"/>
            <a:ext cx="948381" cy="761841"/>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9" name="Прямоугольник 8">
            <a:extLst>
              <a:ext uri="{FF2B5EF4-FFF2-40B4-BE49-F238E27FC236}">
                <a16:creationId xmlns:a16="http://schemas.microsoft.com/office/drawing/2014/main" id="{6F126FD6-6D80-4EE7-A9D6-1C518DEAEFA5}"/>
              </a:ext>
            </a:extLst>
          </p:cNvPr>
          <p:cNvSpPr/>
          <p:nvPr/>
        </p:nvSpPr>
        <p:spPr>
          <a:xfrm>
            <a:off x="4349283" y="5164343"/>
            <a:ext cx="283992" cy="1282234"/>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0" name="Прямоугольник 9">
            <a:extLst>
              <a:ext uri="{FF2B5EF4-FFF2-40B4-BE49-F238E27FC236}">
                <a16:creationId xmlns:a16="http://schemas.microsoft.com/office/drawing/2014/main" id="{E524B8B0-A0E2-4BC4-BE8A-8755098DDB4F}"/>
              </a:ext>
            </a:extLst>
          </p:cNvPr>
          <p:cNvSpPr/>
          <p:nvPr/>
        </p:nvSpPr>
        <p:spPr>
          <a:xfrm rot="5400000">
            <a:off x="2547514" y="5618416"/>
            <a:ext cx="1313228" cy="37001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grpSp>
        <p:nvGrpSpPr>
          <p:cNvPr id="11" name="Группа 10">
            <a:extLst>
              <a:ext uri="{FF2B5EF4-FFF2-40B4-BE49-F238E27FC236}">
                <a16:creationId xmlns:a16="http://schemas.microsoft.com/office/drawing/2014/main" id="{858427CC-A27D-4D31-8A8F-8256C3944BD8}"/>
              </a:ext>
            </a:extLst>
          </p:cNvPr>
          <p:cNvGrpSpPr/>
          <p:nvPr/>
        </p:nvGrpSpPr>
        <p:grpSpPr>
          <a:xfrm>
            <a:off x="7975966" y="2116952"/>
            <a:ext cx="3086871" cy="2201707"/>
            <a:chOff x="7405686" y="4947798"/>
            <a:chExt cx="1618824" cy="1348819"/>
          </a:xfrm>
        </p:grpSpPr>
        <p:sp>
          <p:nvSpPr>
            <p:cNvPr id="12" name="Прямоугольник 11">
              <a:extLst>
                <a:ext uri="{FF2B5EF4-FFF2-40B4-BE49-F238E27FC236}">
                  <a16:creationId xmlns:a16="http://schemas.microsoft.com/office/drawing/2014/main" id="{8788B50F-0BD4-4672-A208-64C7FDD37828}"/>
                </a:ext>
              </a:extLst>
            </p:cNvPr>
            <p:cNvSpPr/>
            <p:nvPr/>
          </p:nvSpPr>
          <p:spPr>
            <a:xfrm>
              <a:off x="7405686" y="5470085"/>
              <a:ext cx="1618824" cy="826532"/>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3" name="Прямоугольник 12">
              <a:extLst>
                <a:ext uri="{FF2B5EF4-FFF2-40B4-BE49-F238E27FC236}">
                  <a16:creationId xmlns:a16="http://schemas.microsoft.com/office/drawing/2014/main" id="{DDE16C81-240A-40CA-9EE4-D4D168C0E203}"/>
                </a:ext>
              </a:extLst>
            </p:cNvPr>
            <p:cNvSpPr/>
            <p:nvPr/>
          </p:nvSpPr>
          <p:spPr>
            <a:xfrm>
              <a:off x="7405686" y="4947798"/>
              <a:ext cx="1618824" cy="518096"/>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grpSp>
      <p:grpSp>
        <p:nvGrpSpPr>
          <p:cNvPr id="14" name="Группа 13">
            <a:extLst>
              <a:ext uri="{FF2B5EF4-FFF2-40B4-BE49-F238E27FC236}">
                <a16:creationId xmlns:a16="http://schemas.microsoft.com/office/drawing/2014/main" id="{E80E50D7-A90D-48D3-A6B2-BF3CF1B90A28}"/>
              </a:ext>
            </a:extLst>
          </p:cNvPr>
          <p:cNvGrpSpPr/>
          <p:nvPr/>
        </p:nvGrpSpPr>
        <p:grpSpPr>
          <a:xfrm>
            <a:off x="3120757" y="5249794"/>
            <a:ext cx="1506408" cy="1114265"/>
            <a:chOff x="5076056" y="1738122"/>
            <a:chExt cx="1570527" cy="1161693"/>
          </a:xfrm>
        </p:grpSpPr>
        <p:sp>
          <p:nvSpPr>
            <p:cNvPr id="15" name="Овал 14">
              <a:extLst>
                <a:ext uri="{FF2B5EF4-FFF2-40B4-BE49-F238E27FC236}">
                  <a16:creationId xmlns:a16="http://schemas.microsoft.com/office/drawing/2014/main" id="{558E2E37-92C1-4814-9F01-B02BAD8A60CE}"/>
                </a:ext>
              </a:extLst>
            </p:cNvPr>
            <p:cNvSpPr/>
            <p:nvPr/>
          </p:nvSpPr>
          <p:spPr>
            <a:xfrm>
              <a:off x="5562140" y="1738122"/>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6" name="Овал 15">
              <a:extLst>
                <a:ext uri="{FF2B5EF4-FFF2-40B4-BE49-F238E27FC236}">
                  <a16:creationId xmlns:a16="http://schemas.microsoft.com/office/drawing/2014/main" id="{2AC666EA-BF17-40F6-B2AD-4E6D419D6F11}"/>
                </a:ext>
              </a:extLst>
            </p:cNvPr>
            <p:cNvSpPr/>
            <p:nvPr/>
          </p:nvSpPr>
          <p:spPr>
            <a:xfrm>
              <a:off x="5076056" y="2238739"/>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7" name="Овал 16">
              <a:extLst>
                <a:ext uri="{FF2B5EF4-FFF2-40B4-BE49-F238E27FC236}">
                  <a16:creationId xmlns:a16="http://schemas.microsoft.com/office/drawing/2014/main" id="{411A5D19-7F5E-4893-9A85-A34456013B4B}"/>
                </a:ext>
              </a:extLst>
            </p:cNvPr>
            <p:cNvSpPr/>
            <p:nvPr/>
          </p:nvSpPr>
          <p:spPr>
            <a:xfrm>
              <a:off x="5901917" y="177281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8" name="Овал 17">
              <a:extLst>
                <a:ext uri="{FF2B5EF4-FFF2-40B4-BE49-F238E27FC236}">
                  <a16:creationId xmlns:a16="http://schemas.microsoft.com/office/drawing/2014/main" id="{38261EBA-F3AF-444B-9C6E-55EA685F7353}"/>
                </a:ext>
              </a:extLst>
            </p:cNvPr>
            <p:cNvSpPr/>
            <p:nvPr/>
          </p:nvSpPr>
          <p:spPr>
            <a:xfrm rot="6602461" flipH="1">
              <a:off x="6418835" y="179648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9" name="Овал 18">
              <a:extLst>
                <a:ext uri="{FF2B5EF4-FFF2-40B4-BE49-F238E27FC236}">
                  <a16:creationId xmlns:a16="http://schemas.microsoft.com/office/drawing/2014/main" id="{EC8A14EB-FF22-4289-AE01-829483D3F994}"/>
                </a:ext>
              </a:extLst>
            </p:cNvPr>
            <p:cNvSpPr/>
            <p:nvPr/>
          </p:nvSpPr>
          <p:spPr>
            <a:xfrm rot="6602461" flipH="1">
              <a:off x="6466583" y="262330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0" name="Овал 19">
              <a:extLst>
                <a:ext uri="{FF2B5EF4-FFF2-40B4-BE49-F238E27FC236}">
                  <a16:creationId xmlns:a16="http://schemas.microsoft.com/office/drawing/2014/main" id="{9DFF6368-F97C-40EA-AA84-5C923E823B84}"/>
                </a:ext>
              </a:extLst>
            </p:cNvPr>
            <p:cNvSpPr/>
            <p:nvPr/>
          </p:nvSpPr>
          <p:spPr>
            <a:xfrm rot="17671915" flipH="1">
              <a:off x="5472139" y="23359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1" name="Овал 20">
              <a:extLst>
                <a:ext uri="{FF2B5EF4-FFF2-40B4-BE49-F238E27FC236}">
                  <a16:creationId xmlns:a16="http://schemas.microsoft.com/office/drawing/2014/main" id="{839990F6-0F98-4B65-A5AF-44F967E904FC}"/>
                </a:ext>
              </a:extLst>
            </p:cNvPr>
            <p:cNvSpPr/>
            <p:nvPr/>
          </p:nvSpPr>
          <p:spPr>
            <a:xfrm rot="17671915" flipH="1">
              <a:off x="5861384" y="2276939"/>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2" name="Овал 21">
              <a:extLst>
                <a:ext uri="{FF2B5EF4-FFF2-40B4-BE49-F238E27FC236}">
                  <a16:creationId xmlns:a16="http://schemas.microsoft.com/office/drawing/2014/main" id="{90469AF3-17A6-4355-8677-497FAFC44BE2}"/>
                </a:ext>
              </a:extLst>
            </p:cNvPr>
            <p:cNvSpPr/>
            <p:nvPr/>
          </p:nvSpPr>
          <p:spPr>
            <a:xfrm rot="17671915" flipH="1">
              <a:off x="5441596" y="271981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3" name="Овал 22">
              <a:extLst>
                <a:ext uri="{FF2B5EF4-FFF2-40B4-BE49-F238E27FC236}">
                  <a16:creationId xmlns:a16="http://schemas.microsoft.com/office/drawing/2014/main" id="{CE6FBB37-D3B8-4851-B72C-FD0CB237394C}"/>
                </a:ext>
              </a:extLst>
            </p:cNvPr>
            <p:cNvSpPr/>
            <p:nvPr/>
          </p:nvSpPr>
          <p:spPr>
            <a:xfrm>
              <a:off x="6110502" y="195281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24" name="Овал 23">
              <a:extLst>
                <a:ext uri="{FF2B5EF4-FFF2-40B4-BE49-F238E27FC236}">
                  <a16:creationId xmlns:a16="http://schemas.microsoft.com/office/drawing/2014/main" id="{FE74BAA9-149C-49B0-8BE6-D573DDBB3A52}"/>
                </a:ext>
              </a:extLst>
            </p:cNvPr>
            <p:cNvSpPr/>
            <p:nvPr/>
          </p:nvSpPr>
          <p:spPr>
            <a:xfrm>
              <a:off x="5076056" y="268348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p:grpSp>
        <p:nvGrpSpPr>
          <p:cNvPr id="25" name="Группа 24">
            <a:extLst>
              <a:ext uri="{FF2B5EF4-FFF2-40B4-BE49-F238E27FC236}">
                <a16:creationId xmlns:a16="http://schemas.microsoft.com/office/drawing/2014/main" id="{A9C9266C-0B54-44BC-AD7F-CAA55AC15B70}"/>
              </a:ext>
            </a:extLst>
          </p:cNvPr>
          <p:cNvGrpSpPr/>
          <p:nvPr/>
        </p:nvGrpSpPr>
        <p:grpSpPr>
          <a:xfrm>
            <a:off x="234037" y="2136710"/>
            <a:ext cx="3060433" cy="2201707"/>
            <a:chOff x="180784" y="4984214"/>
            <a:chExt cx="1782340" cy="1282234"/>
          </a:xfrm>
        </p:grpSpPr>
        <p:sp>
          <p:nvSpPr>
            <p:cNvPr id="26" name="Прямоугольник 25">
              <a:extLst>
                <a:ext uri="{FF2B5EF4-FFF2-40B4-BE49-F238E27FC236}">
                  <a16:creationId xmlns:a16="http://schemas.microsoft.com/office/drawing/2014/main" id="{700827DC-D4B4-464E-BA5C-DA7735B9B9D5}"/>
                </a:ext>
              </a:extLst>
            </p:cNvPr>
            <p:cNvSpPr/>
            <p:nvPr/>
          </p:nvSpPr>
          <p:spPr>
            <a:xfrm>
              <a:off x="643413" y="4984214"/>
              <a:ext cx="1319711" cy="1282234"/>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7" name="Прямоугольник 26">
              <a:extLst>
                <a:ext uri="{FF2B5EF4-FFF2-40B4-BE49-F238E27FC236}">
                  <a16:creationId xmlns:a16="http://schemas.microsoft.com/office/drawing/2014/main" id="{829BEA2E-1C15-40BC-A0FE-893D68BEBB07}"/>
                </a:ext>
              </a:extLst>
            </p:cNvPr>
            <p:cNvSpPr/>
            <p:nvPr/>
          </p:nvSpPr>
          <p:spPr>
            <a:xfrm>
              <a:off x="180784" y="4984214"/>
              <a:ext cx="430776" cy="128223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28" name="Овал 27">
              <a:extLst>
                <a:ext uri="{FF2B5EF4-FFF2-40B4-BE49-F238E27FC236}">
                  <a16:creationId xmlns:a16="http://schemas.microsoft.com/office/drawing/2014/main" id="{9F656E49-710F-4859-8062-DEA7B9D6D12A}"/>
                </a:ext>
              </a:extLst>
            </p:cNvPr>
            <p:cNvSpPr/>
            <p:nvPr/>
          </p:nvSpPr>
          <p:spPr>
            <a:xfrm>
              <a:off x="813641" y="501324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29" name="Овал 28">
              <a:extLst>
                <a:ext uri="{FF2B5EF4-FFF2-40B4-BE49-F238E27FC236}">
                  <a16:creationId xmlns:a16="http://schemas.microsoft.com/office/drawing/2014/main" id="{08A8A1A0-FCA3-4828-87EB-D02BFC927894}"/>
                </a:ext>
              </a:extLst>
            </p:cNvPr>
            <p:cNvSpPr/>
            <p:nvPr/>
          </p:nvSpPr>
          <p:spPr>
            <a:xfrm>
              <a:off x="355751" y="548482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30" name="Овал 29">
              <a:extLst>
                <a:ext uri="{FF2B5EF4-FFF2-40B4-BE49-F238E27FC236}">
                  <a16:creationId xmlns:a16="http://schemas.microsoft.com/office/drawing/2014/main" id="{41EC3DF7-0106-4DA2-8877-96EF6BCBF391}"/>
                </a:ext>
              </a:extLst>
            </p:cNvPr>
            <p:cNvSpPr/>
            <p:nvPr/>
          </p:nvSpPr>
          <p:spPr>
            <a:xfrm>
              <a:off x="1133710" y="5045923"/>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31" name="Овал 30">
              <a:extLst>
                <a:ext uri="{FF2B5EF4-FFF2-40B4-BE49-F238E27FC236}">
                  <a16:creationId xmlns:a16="http://schemas.microsoft.com/office/drawing/2014/main" id="{7F1B1428-76BD-4775-BBB7-F53CDF55D94B}"/>
                </a:ext>
              </a:extLst>
            </p:cNvPr>
            <p:cNvSpPr/>
            <p:nvPr/>
          </p:nvSpPr>
          <p:spPr>
            <a:xfrm rot="6602461" flipH="1">
              <a:off x="1620645" y="5068218"/>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2" name="Овал 31">
              <a:extLst>
                <a:ext uri="{FF2B5EF4-FFF2-40B4-BE49-F238E27FC236}">
                  <a16:creationId xmlns:a16="http://schemas.microsoft.com/office/drawing/2014/main" id="{930D3512-F7DE-40E9-8779-7EC05809A4C9}"/>
                </a:ext>
              </a:extLst>
            </p:cNvPr>
            <p:cNvSpPr/>
            <p:nvPr/>
          </p:nvSpPr>
          <p:spPr>
            <a:xfrm rot="6602461" flipH="1">
              <a:off x="1665624" y="5847084"/>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3" name="Овал 32">
              <a:extLst>
                <a:ext uri="{FF2B5EF4-FFF2-40B4-BE49-F238E27FC236}">
                  <a16:creationId xmlns:a16="http://schemas.microsoft.com/office/drawing/2014/main" id="{4BD092E4-3A02-40F5-AC38-48317123F33D}"/>
                </a:ext>
              </a:extLst>
            </p:cNvPr>
            <p:cNvSpPr/>
            <p:nvPr/>
          </p:nvSpPr>
          <p:spPr>
            <a:xfrm rot="17671915" flipH="1">
              <a:off x="689325" y="5569601"/>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4" name="Овал 33">
              <a:extLst>
                <a:ext uri="{FF2B5EF4-FFF2-40B4-BE49-F238E27FC236}">
                  <a16:creationId xmlns:a16="http://schemas.microsoft.com/office/drawing/2014/main" id="{E535D0AD-A4FB-4083-A229-8070ADCF12EE}"/>
                </a:ext>
              </a:extLst>
            </p:cNvPr>
            <p:cNvSpPr/>
            <p:nvPr/>
          </p:nvSpPr>
          <p:spPr>
            <a:xfrm rot="17671915" flipH="1">
              <a:off x="1095528" y="5520805"/>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5" name="Овал 34">
              <a:extLst>
                <a:ext uri="{FF2B5EF4-FFF2-40B4-BE49-F238E27FC236}">
                  <a16:creationId xmlns:a16="http://schemas.microsoft.com/office/drawing/2014/main" id="{0B38664A-F065-4E63-A044-D503C00F059C}"/>
                </a:ext>
              </a:extLst>
            </p:cNvPr>
            <p:cNvSpPr/>
            <p:nvPr/>
          </p:nvSpPr>
          <p:spPr>
            <a:xfrm rot="17671915" flipH="1">
              <a:off x="700089" y="5937993"/>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6" name="Овал 35">
              <a:extLst>
                <a:ext uri="{FF2B5EF4-FFF2-40B4-BE49-F238E27FC236}">
                  <a16:creationId xmlns:a16="http://schemas.microsoft.com/office/drawing/2014/main" id="{BD472F70-489A-4A07-8F84-C72F732BBC4B}"/>
                </a:ext>
              </a:extLst>
            </p:cNvPr>
            <p:cNvSpPr/>
            <p:nvPr/>
          </p:nvSpPr>
          <p:spPr>
            <a:xfrm>
              <a:off x="1296306" y="5252937"/>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38" name="Овал 37">
              <a:extLst>
                <a:ext uri="{FF2B5EF4-FFF2-40B4-BE49-F238E27FC236}">
                  <a16:creationId xmlns:a16="http://schemas.microsoft.com/office/drawing/2014/main" id="{2113AF50-64CF-4D74-9174-59C4F6908994}"/>
                </a:ext>
              </a:extLst>
            </p:cNvPr>
            <p:cNvSpPr/>
            <p:nvPr/>
          </p:nvSpPr>
          <p:spPr>
            <a:xfrm>
              <a:off x="355751" y="590377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p:grpSp>
        <p:nvGrpSpPr>
          <p:cNvPr id="39" name="Группа 38">
            <a:extLst>
              <a:ext uri="{FF2B5EF4-FFF2-40B4-BE49-F238E27FC236}">
                <a16:creationId xmlns:a16="http://schemas.microsoft.com/office/drawing/2014/main" id="{D84747DF-3D6C-4AA5-964E-B1C6EC2160DF}"/>
              </a:ext>
            </a:extLst>
          </p:cNvPr>
          <p:cNvGrpSpPr/>
          <p:nvPr/>
        </p:nvGrpSpPr>
        <p:grpSpPr>
          <a:xfrm>
            <a:off x="4023489" y="2014131"/>
            <a:ext cx="2938048" cy="2262159"/>
            <a:chOff x="5091077" y="4986619"/>
            <a:chExt cx="1665341" cy="1282234"/>
          </a:xfrm>
        </p:grpSpPr>
        <p:sp>
          <p:nvSpPr>
            <p:cNvPr id="40" name="Прямоугольник 39">
              <a:extLst>
                <a:ext uri="{FF2B5EF4-FFF2-40B4-BE49-F238E27FC236}">
                  <a16:creationId xmlns:a16="http://schemas.microsoft.com/office/drawing/2014/main" id="{8C88C014-A840-4F57-B07B-B90C0581A914}"/>
                </a:ext>
              </a:extLst>
            </p:cNvPr>
            <p:cNvSpPr/>
            <p:nvPr/>
          </p:nvSpPr>
          <p:spPr>
            <a:xfrm>
              <a:off x="6472426" y="4986619"/>
              <a:ext cx="283992" cy="1282234"/>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41" name="Прямоугольник 40">
              <a:extLst>
                <a:ext uri="{FF2B5EF4-FFF2-40B4-BE49-F238E27FC236}">
                  <a16:creationId xmlns:a16="http://schemas.microsoft.com/office/drawing/2014/main" id="{B8BB9925-4260-4336-BEA4-D92174E066F5}"/>
                </a:ext>
              </a:extLst>
            </p:cNvPr>
            <p:cNvSpPr/>
            <p:nvPr/>
          </p:nvSpPr>
          <p:spPr>
            <a:xfrm>
              <a:off x="5091077" y="4986619"/>
              <a:ext cx="1355505" cy="128223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grpSp>
      <p:grpSp>
        <p:nvGrpSpPr>
          <p:cNvPr id="42" name="Группа 41">
            <a:extLst>
              <a:ext uri="{FF2B5EF4-FFF2-40B4-BE49-F238E27FC236}">
                <a16:creationId xmlns:a16="http://schemas.microsoft.com/office/drawing/2014/main" id="{F866B314-583D-4A9D-A333-449DED12F8CD}"/>
              </a:ext>
            </a:extLst>
          </p:cNvPr>
          <p:cNvGrpSpPr/>
          <p:nvPr/>
        </p:nvGrpSpPr>
        <p:grpSpPr>
          <a:xfrm>
            <a:off x="4130639" y="2264070"/>
            <a:ext cx="2688457" cy="1948895"/>
            <a:chOff x="2594554" y="5025543"/>
            <a:chExt cx="1488114" cy="1078752"/>
          </a:xfrm>
        </p:grpSpPr>
        <p:sp>
          <p:nvSpPr>
            <p:cNvPr id="43" name="Овал 42">
              <a:extLst>
                <a:ext uri="{FF2B5EF4-FFF2-40B4-BE49-F238E27FC236}">
                  <a16:creationId xmlns:a16="http://schemas.microsoft.com/office/drawing/2014/main" id="{3DD1B77F-C96C-4FCB-8904-5FDDCEE0A323}"/>
                </a:ext>
              </a:extLst>
            </p:cNvPr>
            <p:cNvSpPr/>
            <p:nvPr/>
          </p:nvSpPr>
          <p:spPr>
            <a:xfrm>
              <a:off x="3052443" y="5025543"/>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44" name="Овал 43">
              <a:extLst>
                <a:ext uri="{FF2B5EF4-FFF2-40B4-BE49-F238E27FC236}">
                  <a16:creationId xmlns:a16="http://schemas.microsoft.com/office/drawing/2014/main" id="{37734B48-52ED-4786-915A-494C97759AF3}"/>
                </a:ext>
              </a:extLst>
            </p:cNvPr>
            <p:cNvSpPr/>
            <p:nvPr/>
          </p:nvSpPr>
          <p:spPr>
            <a:xfrm>
              <a:off x="2594554" y="5497124"/>
              <a:ext cx="108000" cy="108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45" name="Овал 44">
              <a:extLst>
                <a:ext uri="{FF2B5EF4-FFF2-40B4-BE49-F238E27FC236}">
                  <a16:creationId xmlns:a16="http://schemas.microsoft.com/office/drawing/2014/main" id="{24146FA7-3FC3-4DA6-BA92-5271A60E5FC2}"/>
                </a:ext>
              </a:extLst>
            </p:cNvPr>
            <p:cNvSpPr/>
            <p:nvPr/>
          </p:nvSpPr>
          <p:spPr>
            <a:xfrm>
              <a:off x="3372512" y="5058225"/>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46" name="Овал 45">
              <a:extLst>
                <a:ext uri="{FF2B5EF4-FFF2-40B4-BE49-F238E27FC236}">
                  <a16:creationId xmlns:a16="http://schemas.microsoft.com/office/drawing/2014/main" id="{A385401D-DC5B-4BD3-8E3C-B84F7DBFBF03}"/>
                </a:ext>
              </a:extLst>
            </p:cNvPr>
            <p:cNvSpPr/>
            <p:nvPr/>
          </p:nvSpPr>
          <p:spPr>
            <a:xfrm rot="6602461" flipH="1">
              <a:off x="3929689" y="5092932"/>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47" name="Овал 46">
              <a:extLst>
                <a:ext uri="{FF2B5EF4-FFF2-40B4-BE49-F238E27FC236}">
                  <a16:creationId xmlns:a16="http://schemas.microsoft.com/office/drawing/2014/main" id="{64BC816D-BFA6-4C6F-BB86-18AAE2A5FE56}"/>
                </a:ext>
              </a:extLst>
            </p:cNvPr>
            <p:cNvSpPr/>
            <p:nvPr/>
          </p:nvSpPr>
          <p:spPr>
            <a:xfrm rot="6602461" flipH="1">
              <a:off x="3974668" y="5871798"/>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48" name="Овал 47">
              <a:extLst>
                <a:ext uri="{FF2B5EF4-FFF2-40B4-BE49-F238E27FC236}">
                  <a16:creationId xmlns:a16="http://schemas.microsoft.com/office/drawing/2014/main" id="{25DEF015-9DA9-4C9D-932A-5312385BD46D}"/>
                </a:ext>
              </a:extLst>
            </p:cNvPr>
            <p:cNvSpPr/>
            <p:nvPr/>
          </p:nvSpPr>
          <p:spPr>
            <a:xfrm rot="17671915" flipH="1">
              <a:off x="2935896" y="5631711"/>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49" name="Овал 48">
              <a:extLst>
                <a:ext uri="{FF2B5EF4-FFF2-40B4-BE49-F238E27FC236}">
                  <a16:creationId xmlns:a16="http://schemas.microsoft.com/office/drawing/2014/main" id="{1D6BE721-EAD3-44AD-BED8-67AF34BF967E}"/>
                </a:ext>
              </a:extLst>
            </p:cNvPr>
            <p:cNvSpPr/>
            <p:nvPr/>
          </p:nvSpPr>
          <p:spPr>
            <a:xfrm rot="17671915" flipH="1">
              <a:off x="3324330" y="5579107"/>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0" name="Овал 49">
              <a:extLst>
                <a:ext uri="{FF2B5EF4-FFF2-40B4-BE49-F238E27FC236}">
                  <a16:creationId xmlns:a16="http://schemas.microsoft.com/office/drawing/2014/main" id="{A19BC41E-CF01-48A7-8830-D17288F2465A}"/>
                </a:ext>
              </a:extLst>
            </p:cNvPr>
            <p:cNvSpPr/>
            <p:nvPr/>
          </p:nvSpPr>
          <p:spPr>
            <a:xfrm rot="17671915" flipH="1">
              <a:off x="2928891" y="5996295"/>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1" name="Овал 50">
              <a:extLst>
                <a:ext uri="{FF2B5EF4-FFF2-40B4-BE49-F238E27FC236}">
                  <a16:creationId xmlns:a16="http://schemas.microsoft.com/office/drawing/2014/main" id="{16492EED-6E6E-4149-9E48-32C25EF4E476}"/>
                </a:ext>
              </a:extLst>
            </p:cNvPr>
            <p:cNvSpPr/>
            <p:nvPr/>
          </p:nvSpPr>
          <p:spPr>
            <a:xfrm>
              <a:off x="3566627" y="5265863"/>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2" name="Овал 51">
              <a:extLst>
                <a:ext uri="{FF2B5EF4-FFF2-40B4-BE49-F238E27FC236}">
                  <a16:creationId xmlns:a16="http://schemas.microsoft.com/office/drawing/2014/main" id="{6419B677-CD31-450B-AB2A-DCBE84BD94A7}"/>
                </a:ext>
              </a:extLst>
            </p:cNvPr>
            <p:cNvSpPr/>
            <p:nvPr/>
          </p:nvSpPr>
          <p:spPr>
            <a:xfrm>
              <a:off x="2594554" y="5916074"/>
              <a:ext cx="108000" cy="108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p:grpSp>
        <p:nvGrpSpPr>
          <p:cNvPr id="53" name="Группа 52">
            <a:extLst>
              <a:ext uri="{FF2B5EF4-FFF2-40B4-BE49-F238E27FC236}">
                <a16:creationId xmlns:a16="http://schemas.microsoft.com/office/drawing/2014/main" id="{670026D0-E0AA-4D12-9226-230E976A849E}"/>
              </a:ext>
            </a:extLst>
          </p:cNvPr>
          <p:cNvGrpSpPr/>
          <p:nvPr/>
        </p:nvGrpSpPr>
        <p:grpSpPr>
          <a:xfrm>
            <a:off x="8278231" y="2229535"/>
            <a:ext cx="2672109" cy="1979306"/>
            <a:chOff x="4924239" y="5041181"/>
            <a:chExt cx="1493192" cy="1106049"/>
          </a:xfrm>
        </p:grpSpPr>
        <p:sp>
          <p:nvSpPr>
            <p:cNvPr id="54" name="Овал 53">
              <a:extLst>
                <a:ext uri="{FF2B5EF4-FFF2-40B4-BE49-F238E27FC236}">
                  <a16:creationId xmlns:a16="http://schemas.microsoft.com/office/drawing/2014/main" id="{5C9E7A2E-5766-4FD0-A890-9897617D379B}"/>
                </a:ext>
              </a:extLst>
            </p:cNvPr>
            <p:cNvSpPr/>
            <p:nvPr/>
          </p:nvSpPr>
          <p:spPr>
            <a:xfrm>
              <a:off x="5382128" y="5041181"/>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5" name="Овал 54">
              <a:extLst>
                <a:ext uri="{FF2B5EF4-FFF2-40B4-BE49-F238E27FC236}">
                  <a16:creationId xmlns:a16="http://schemas.microsoft.com/office/drawing/2014/main" id="{A5771513-9D61-4A31-A44E-05DC7689963A}"/>
                </a:ext>
              </a:extLst>
            </p:cNvPr>
            <p:cNvSpPr/>
            <p:nvPr/>
          </p:nvSpPr>
          <p:spPr>
            <a:xfrm>
              <a:off x="4924239" y="5512762"/>
              <a:ext cx="72000" cy="7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6" name="Овал 55">
              <a:extLst>
                <a:ext uri="{FF2B5EF4-FFF2-40B4-BE49-F238E27FC236}">
                  <a16:creationId xmlns:a16="http://schemas.microsoft.com/office/drawing/2014/main" id="{90C7A08F-8F12-49E9-9381-982BEEE414C5}"/>
                </a:ext>
              </a:extLst>
            </p:cNvPr>
            <p:cNvSpPr/>
            <p:nvPr/>
          </p:nvSpPr>
          <p:spPr>
            <a:xfrm>
              <a:off x="5702197" y="5073863"/>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7" name="Овал 56">
              <a:extLst>
                <a:ext uri="{FF2B5EF4-FFF2-40B4-BE49-F238E27FC236}">
                  <a16:creationId xmlns:a16="http://schemas.microsoft.com/office/drawing/2014/main" id="{9E18F171-DF7B-43E9-BE10-F99A426D02B3}"/>
                </a:ext>
              </a:extLst>
            </p:cNvPr>
            <p:cNvSpPr/>
            <p:nvPr/>
          </p:nvSpPr>
          <p:spPr>
            <a:xfrm rot="6602461" flipH="1">
              <a:off x="6300452" y="5115828"/>
              <a:ext cx="72000" cy="7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8" name="Овал 57">
              <a:extLst>
                <a:ext uri="{FF2B5EF4-FFF2-40B4-BE49-F238E27FC236}">
                  <a16:creationId xmlns:a16="http://schemas.microsoft.com/office/drawing/2014/main" id="{4B853980-09C3-4562-A9D6-2024632926CF}"/>
                </a:ext>
              </a:extLst>
            </p:cNvPr>
            <p:cNvSpPr/>
            <p:nvPr/>
          </p:nvSpPr>
          <p:spPr>
            <a:xfrm rot="6602461" flipH="1">
              <a:off x="6345431" y="5894694"/>
              <a:ext cx="72000" cy="7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9" name="Овал 58">
              <a:extLst>
                <a:ext uri="{FF2B5EF4-FFF2-40B4-BE49-F238E27FC236}">
                  <a16:creationId xmlns:a16="http://schemas.microsoft.com/office/drawing/2014/main" id="{DD6107B3-6B52-470A-8D08-2991954A91A7}"/>
                </a:ext>
              </a:extLst>
            </p:cNvPr>
            <p:cNvSpPr/>
            <p:nvPr/>
          </p:nvSpPr>
          <p:spPr>
            <a:xfrm rot="17671915" flipH="1">
              <a:off x="5292433" y="5570986"/>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60" name="Овал 59">
              <a:extLst>
                <a:ext uri="{FF2B5EF4-FFF2-40B4-BE49-F238E27FC236}">
                  <a16:creationId xmlns:a16="http://schemas.microsoft.com/office/drawing/2014/main" id="{7AD1BAC2-93D8-4B96-8809-1E3F0F5B3718}"/>
                </a:ext>
              </a:extLst>
            </p:cNvPr>
            <p:cNvSpPr/>
            <p:nvPr/>
          </p:nvSpPr>
          <p:spPr>
            <a:xfrm rot="17671915" flipH="1">
              <a:off x="5671562" y="5514042"/>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61" name="Овал 60">
              <a:extLst>
                <a:ext uri="{FF2B5EF4-FFF2-40B4-BE49-F238E27FC236}">
                  <a16:creationId xmlns:a16="http://schemas.microsoft.com/office/drawing/2014/main" id="{F0CC40E8-11A7-4E5B-A272-9884FEDF277A}"/>
                </a:ext>
              </a:extLst>
            </p:cNvPr>
            <p:cNvSpPr/>
            <p:nvPr/>
          </p:nvSpPr>
          <p:spPr>
            <a:xfrm rot="17671915" flipH="1">
              <a:off x="5276123" y="5931230"/>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62" name="Овал 61">
              <a:extLst>
                <a:ext uri="{FF2B5EF4-FFF2-40B4-BE49-F238E27FC236}">
                  <a16:creationId xmlns:a16="http://schemas.microsoft.com/office/drawing/2014/main" id="{B0670C1A-3954-4951-A238-B41DBC88AF22}"/>
                </a:ext>
              </a:extLst>
            </p:cNvPr>
            <p:cNvSpPr/>
            <p:nvPr/>
          </p:nvSpPr>
          <p:spPr>
            <a:xfrm>
              <a:off x="5922655" y="5260315"/>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63" name="Овал 62">
              <a:extLst>
                <a:ext uri="{FF2B5EF4-FFF2-40B4-BE49-F238E27FC236}">
                  <a16:creationId xmlns:a16="http://schemas.microsoft.com/office/drawing/2014/main" id="{99011DDB-6F79-4A6A-AB7B-67BF5196558B}"/>
                </a:ext>
              </a:extLst>
            </p:cNvPr>
            <p:cNvSpPr/>
            <p:nvPr/>
          </p:nvSpPr>
          <p:spPr>
            <a:xfrm>
              <a:off x="4924239" y="5931712"/>
              <a:ext cx="72000" cy="7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mc:AlternateContent xmlns:mc="http://schemas.openxmlformats.org/markup-compatibility/2006" xmlns:a14="http://schemas.microsoft.com/office/drawing/2010/main">
        <mc:Choice Requires="a14">
          <p:sp>
            <p:nvSpPr>
              <p:cNvPr id="64" name="Прямоугольник 63">
                <a:extLst>
                  <a:ext uri="{FF2B5EF4-FFF2-40B4-BE49-F238E27FC236}">
                    <a16:creationId xmlns:a16="http://schemas.microsoft.com/office/drawing/2014/main" id="{D33D94BD-DC98-4EF9-84A9-8ECAEFE45CA7}"/>
                  </a:ext>
                </a:extLst>
              </p:cNvPr>
              <p:cNvSpPr/>
              <p:nvPr/>
            </p:nvSpPr>
            <p:spPr>
              <a:xfrm>
                <a:off x="694151" y="4339541"/>
                <a:ext cx="235228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𝟏</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0.38</m:t>
                      </m:r>
                    </m:oMath>
                  </m:oMathPara>
                </a14:m>
                <a:endParaRPr lang="ru-RU" sz="2800" dirty="0">
                  <a:latin typeface="Montserrat" panose="00000500000000000000" pitchFamily="2" charset="-52"/>
                </a:endParaRPr>
              </a:p>
            </p:txBody>
          </p:sp>
        </mc:Choice>
        <mc:Fallback xmlns="">
          <p:sp>
            <p:nvSpPr>
              <p:cNvPr id="64" name="Прямоугольник 63">
                <a:extLst>
                  <a:ext uri="{FF2B5EF4-FFF2-40B4-BE49-F238E27FC236}">
                    <a16:creationId xmlns:a16="http://schemas.microsoft.com/office/drawing/2014/main" id="{D33D94BD-DC98-4EF9-84A9-8ECAEFE45CA7}"/>
                  </a:ext>
                </a:extLst>
              </p:cNvPr>
              <p:cNvSpPr>
                <a:spLocks noRot="1" noChangeAspect="1" noMove="1" noResize="1" noEditPoints="1" noAdjustHandles="1" noChangeArrowheads="1" noChangeShapeType="1" noTextEdit="1"/>
              </p:cNvSpPr>
              <p:nvPr/>
            </p:nvSpPr>
            <p:spPr>
              <a:xfrm>
                <a:off x="694151" y="4339541"/>
                <a:ext cx="2352285"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5" name="Прямоугольник 64">
                <a:extLst>
                  <a:ext uri="{FF2B5EF4-FFF2-40B4-BE49-F238E27FC236}">
                    <a16:creationId xmlns:a16="http://schemas.microsoft.com/office/drawing/2014/main" id="{0DB8E513-7896-43E2-8621-B7E0263E2997}"/>
                  </a:ext>
                </a:extLst>
              </p:cNvPr>
              <p:cNvSpPr/>
              <p:nvPr/>
            </p:nvSpPr>
            <p:spPr>
              <a:xfrm>
                <a:off x="4181823" y="4240414"/>
                <a:ext cx="25978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𝟐</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0.58</m:t>
                      </m:r>
                    </m:oMath>
                  </m:oMathPara>
                </a14:m>
                <a:endParaRPr lang="ru-RU" sz="2800" dirty="0">
                  <a:latin typeface="Montserrat" panose="00000500000000000000" pitchFamily="2" charset="-52"/>
                </a:endParaRPr>
              </a:p>
            </p:txBody>
          </p:sp>
        </mc:Choice>
        <mc:Fallback xmlns="">
          <p:sp>
            <p:nvSpPr>
              <p:cNvPr id="65" name="Прямоугольник 64">
                <a:extLst>
                  <a:ext uri="{FF2B5EF4-FFF2-40B4-BE49-F238E27FC236}">
                    <a16:creationId xmlns:a16="http://schemas.microsoft.com/office/drawing/2014/main" id="{0DB8E513-7896-43E2-8621-B7E0263E2997}"/>
                  </a:ext>
                </a:extLst>
              </p:cNvPr>
              <p:cNvSpPr>
                <a:spLocks noRot="1" noChangeAspect="1" noMove="1" noResize="1" noEditPoints="1" noAdjustHandles="1" noChangeArrowheads="1" noChangeShapeType="1" noTextEdit="1"/>
              </p:cNvSpPr>
              <p:nvPr/>
            </p:nvSpPr>
            <p:spPr>
              <a:xfrm>
                <a:off x="4181823" y="4240414"/>
                <a:ext cx="2597833"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6" name="Прямоугольник 65">
                <a:extLst>
                  <a:ext uri="{FF2B5EF4-FFF2-40B4-BE49-F238E27FC236}">
                    <a16:creationId xmlns:a16="http://schemas.microsoft.com/office/drawing/2014/main" id="{ACFF37E5-FE75-444B-BC54-49DE9E282E61}"/>
                  </a:ext>
                </a:extLst>
              </p:cNvPr>
              <p:cNvSpPr/>
              <p:nvPr/>
            </p:nvSpPr>
            <p:spPr>
              <a:xfrm>
                <a:off x="8186458" y="4309250"/>
                <a:ext cx="25978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𝟑</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0.87</m:t>
                      </m:r>
                    </m:oMath>
                  </m:oMathPara>
                </a14:m>
                <a:endParaRPr lang="ru-RU" sz="2800" dirty="0">
                  <a:latin typeface="Montserrat" panose="00000500000000000000" pitchFamily="2" charset="-52"/>
                </a:endParaRPr>
              </a:p>
            </p:txBody>
          </p:sp>
        </mc:Choice>
        <mc:Fallback xmlns="">
          <p:sp>
            <p:nvSpPr>
              <p:cNvPr id="66" name="Прямоугольник 65">
                <a:extLst>
                  <a:ext uri="{FF2B5EF4-FFF2-40B4-BE49-F238E27FC236}">
                    <a16:creationId xmlns:a16="http://schemas.microsoft.com/office/drawing/2014/main" id="{ACFF37E5-FE75-444B-BC54-49DE9E282E61}"/>
                  </a:ext>
                </a:extLst>
              </p:cNvPr>
              <p:cNvSpPr>
                <a:spLocks noRot="1" noChangeAspect="1" noMove="1" noResize="1" noEditPoints="1" noAdjustHandles="1" noChangeArrowheads="1" noChangeShapeType="1" noTextEdit="1"/>
              </p:cNvSpPr>
              <p:nvPr/>
            </p:nvSpPr>
            <p:spPr>
              <a:xfrm>
                <a:off x="8186458" y="4309250"/>
                <a:ext cx="2597833" cy="52322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7" name="Прямоугольник 66">
                <a:extLst>
                  <a:ext uri="{FF2B5EF4-FFF2-40B4-BE49-F238E27FC236}">
                    <a16:creationId xmlns:a16="http://schemas.microsoft.com/office/drawing/2014/main" id="{97AD15F2-2BE0-41AF-85EF-340225C2173A}"/>
                  </a:ext>
                </a:extLst>
              </p:cNvPr>
              <p:cNvSpPr/>
              <p:nvPr/>
            </p:nvSpPr>
            <p:spPr>
              <a:xfrm>
                <a:off x="922147" y="5951029"/>
                <a:ext cx="1820417"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3600" i="1" smtClean="0">
                              <a:solidFill>
                                <a:schemeClr val="bg1"/>
                              </a:solidFill>
                              <a:latin typeface="Cambria Math" panose="02040503050406030204" pitchFamily="18" charset="0"/>
                            </a:rPr>
                          </m:ctrlPr>
                        </m:sSubPr>
                        <m:e>
                          <m:r>
                            <a:rPr lang="en-US" sz="3600" i="1">
                              <a:solidFill>
                                <a:schemeClr val="bg1"/>
                              </a:solidFill>
                              <a:latin typeface="Cambria Math" panose="02040503050406030204" pitchFamily="18" charset="0"/>
                            </a:rPr>
                            <m:t>𝐻</m:t>
                          </m:r>
                        </m:e>
                        <m:sub>
                          <m:r>
                            <a:rPr lang="en-US" sz="3600" b="0" i="1" smtClean="0">
                              <a:solidFill>
                                <a:schemeClr val="bg1"/>
                              </a:solidFill>
                              <a:latin typeface="Cambria Math" panose="02040503050406030204" pitchFamily="18" charset="0"/>
                            </a:rPr>
                            <m:t>𝑇</m:t>
                          </m:r>
                        </m:sub>
                      </m:sSub>
                      <m:d>
                        <m:dPr>
                          <m:ctrlPr>
                            <a:rPr lang="en-US" sz="3600" i="1">
                              <a:solidFill>
                                <a:schemeClr val="bg1"/>
                              </a:solidFill>
                              <a:latin typeface="Cambria Math" panose="02040503050406030204" pitchFamily="18" charset="0"/>
                            </a:rPr>
                          </m:ctrlPr>
                        </m:dPr>
                        <m:e>
                          <m:r>
                            <a:rPr lang="en-US" sz="3600" b="1" i="1" smtClean="0">
                              <a:solidFill>
                                <a:schemeClr val="bg1"/>
                              </a:solidFill>
                              <a:latin typeface="Cambria Math" panose="02040503050406030204" pitchFamily="18" charset="0"/>
                            </a:rPr>
                            <m:t>𝑿</m:t>
                          </m:r>
                        </m:e>
                      </m:d>
                    </m:oMath>
                  </m:oMathPara>
                </a14:m>
                <a:endParaRPr lang="ru-RU" sz="3600" dirty="0">
                  <a:latin typeface="Montserrat" panose="00000500000000000000" pitchFamily="2" charset="-52"/>
                </a:endParaRPr>
              </a:p>
            </p:txBody>
          </p:sp>
        </mc:Choice>
        <mc:Fallback xmlns="">
          <p:sp>
            <p:nvSpPr>
              <p:cNvPr id="67" name="Прямоугольник 66">
                <a:extLst>
                  <a:ext uri="{FF2B5EF4-FFF2-40B4-BE49-F238E27FC236}">
                    <a16:creationId xmlns:a16="http://schemas.microsoft.com/office/drawing/2014/main" id="{97AD15F2-2BE0-41AF-85EF-340225C2173A}"/>
                  </a:ext>
                </a:extLst>
              </p:cNvPr>
              <p:cNvSpPr>
                <a:spLocks noRot="1" noChangeAspect="1" noMove="1" noResize="1" noEditPoints="1" noAdjustHandles="1" noChangeArrowheads="1" noChangeShapeType="1" noTextEdit="1"/>
              </p:cNvSpPr>
              <p:nvPr/>
            </p:nvSpPr>
            <p:spPr>
              <a:xfrm>
                <a:off x="922147" y="5951029"/>
                <a:ext cx="1820417" cy="646331"/>
              </a:xfrm>
              <a:prstGeom prst="rect">
                <a:avLst/>
              </a:prstGeom>
              <a:blipFill>
                <a:blip r:embed="rId7"/>
                <a:stretch>
                  <a:fillRect/>
                </a:stretch>
              </a:blipFill>
            </p:spPr>
            <p:txBody>
              <a:bodyPr/>
              <a:lstStyle/>
              <a:p>
                <a:r>
                  <a:rPr lang="ru-RU">
                    <a:noFill/>
                  </a:rPr>
                  <a:t> </a:t>
                </a:r>
              </a:p>
            </p:txBody>
          </p:sp>
        </mc:Fallback>
      </mc:AlternateContent>
      <p:sp>
        <p:nvSpPr>
          <p:cNvPr id="68" name="Прямоугольник 67">
            <a:extLst>
              <a:ext uri="{FF2B5EF4-FFF2-40B4-BE49-F238E27FC236}">
                <a16:creationId xmlns:a16="http://schemas.microsoft.com/office/drawing/2014/main" id="{BE3F22A1-A317-4DB7-B69A-D55F834338F6}"/>
              </a:ext>
            </a:extLst>
          </p:cNvPr>
          <p:cNvSpPr/>
          <p:nvPr/>
        </p:nvSpPr>
        <p:spPr>
          <a:xfrm>
            <a:off x="1626018" y="5342990"/>
            <a:ext cx="538930" cy="830997"/>
          </a:xfrm>
          <a:prstGeom prst="rect">
            <a:avLst/>
          </a:prstGeom>
        </p:spPr>
        <p:txBody>
          <a:bodyPr wrap="none">
            <a:spAutoFit/>
          </a:bodyPr>
          <a:lstStyle/>
          <a:p>
            <a:r>
              <a:rPr lang="ru-RU" sz="4800" dirty="0">
                <a:solidFill>
                  <a:schemeClr val="bg1"/>
                </a:solidFill>
                <a:latin typeface="Montserrat" panose="00000500000000000000" pitchFamily="2" charset="-52"/>
              </a:rPr>
              <a:t>=</a:t>
            </a:r>
            <a:endParaRPr lang="ru-RU" sz="4800" dirty="0">
              <a:latin typeface="Montserrat" panose="00000500000000000000" pitchFamily="2" charset="-52"/>
            </a:endParaRPr>
          </a:p>
        </p:txBody>
      </p:sp>
      <p:sp>
        <p:nvSpPr>
          <p:cNvPr id="69" name="Прямоугольник 68">
            <a:extLst>
              <a:ext uri="{FF2B5EF4-FFF2-40B4-BE49-F238E27FC236}">
                <a16:creationId xmlns:a16="http://schemas.microsoft.com/office/drawing/2014/main" id="{4E9B6B44-D0D6-4FB0-B87F-AAA6E30AD651}"/>
              </a:ext>
            </a:extLst>
          </p:cNvPr>
          <p:cNvSpPr/>
          <p:nvPr/>
        </p:nvSpPr>
        <p:spPr>
          <a:xfrm>
            <a:off x="7164739" y="2756952"/>
            <a:ext cx="538930" cy="830997"/>
          </a:xfrm>
          <a:prstGeom prst="rect">
            <a:avLst/>
          </a:prstGeom>
        </p:spPr>
        <p:txBody>
          <a:bodyPr wrap="none">
            <a:spAutoFit/>
          </a:bodyPr>
          <a:lstStyle/>
          <a:p>
            <a:r>
              <a:rPr lang="ru-RU" sz="4800" dirty="0">
                <a:solidFill>
                  <a:schemeClr val="bg1"/>
                </a:solidFill>
                <a:latin typeface="Montserrat" panose="00000500000000000000" pitchFamily="2" charset="-52"/>
              </a:rPr>
              <a:t>+</a:t>
            </a:r>
            <a:endParaRPr lang="ru-RU" sz="4800" dirty="0">
              <a:latin typeface="Montserrat" panose="00000500000000000000" pitchFamily="2" charset="-52"/>
            </a:endParaRPr>
          </a:p>
        </p:txBody>
      </p:sp>
      <p:sp>
        <p:nvSpPr>
          <p:cNvPr id="70" name="Прямоугольник 69">
            <a:extLst>
              <a:ext uri="{FF2B5EF4-FFF2-40B4-BE49-F238E27FC236}">
                <a16:creationId xmlns:a16="http://schemas.microsoft.com/office/drawing/2014/main" id="{3F2FAB9F-B993-4BBA-B55C-733E3DB907B8}"/>
              </a:ext>
            </a:extLst>
          </p:cNvPr>
          <p:cNvSpPr/>
          <p:nvPr/>
        </p:nvSpPr>
        <p:spPr>
          <a:xfrm>
            <a:off x="3444661" y="2895545"/>
            <a:ext cx="538930" cy="830997"/>
          </a:xfrm>
          <a:prstGeom prst="rect">
            <a:avLst/>
          </a:prstGeom>
        </p:spPr>
        <p:txBody>
          <a:bodyPr wrap="none">
            <a:spAutoFit/>
          </a:bodyPr>
          <a:lstStyle/>
          <a:p>
            <a:r>
              <a:rPr lang="ru-RU" sz="4800" dirty="0">
                <a:solidFill>
                  <a:schemeClr val="bg1"/>
                </a:solidFill>
                <a:latin typeface="Montserrat" panose="00000500000000000000" pitchFamily="2" charset="-52"/>
              </a:rPr>
              <a:t>+</a:t>
            </a:r>
            <a:endParaRPr lang="ru-RU" sz="4800" dirty="0">
              <a:latin typeface="Montserrat" panose="00000500000000000000" pitchFamily="2" charset="-52"/>
            </a:endParaRPr>
          </a:p>
        </p:txBody>
      </p:sp>
    </p:spTree>
    <p:extLst>
      <p:ext uri="{BB962C8B-B14F-4D97-AF65-F5344CB8AC3E}">
        <p14:creationId xmlns:p14="http://schemas.microsoft.com/office/powerpoint/2010/main" val="62875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animBg="1"/>
      <p:bldP spid="8" grpId="0" animBg="1"/>
      <p:bldP spid="9" grpId="0" animBg="1"/>
      <p:bldP spid="10" grpId="0" animBg="1"/>
      <p:bldP spid="64" grpId="0"/>
      <p:bldP spid="65" grpId="0"/>
      <p:bldP spid="66" grpId="0"/>
      <p:bldP spid="67" grpId="0"/>
      <p:bldP spid="68" grpId="0"/>
      <p:bldP spid="69" grpId="0"/>
      <p:bldP spid="7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3">
            <a:extLst>
              <a:ext uri="{FF2B5EF4-FFF2-40B4-BE49-F238E27FC236}">
                <a16:creationId xmlns:a16="http://schemas.microsoft.com/office/drawing/2014/main" id="{793AB398-B00A-4F8D-A7B9-B9482DA888FF}"/>
              </a:ext>
            </a:extLst>
          </p:cNvPr>
          <p:cNvSpPr>
            <a:spLocks noGrp="1"/>
          </p:cNvSpPr>
          <p:nvPr>
            <p:ph type="title"/>
          </p:nvPr>
        </p:nvSpPr>
        <p:spPr>
          <a:xfrm>
            <a:off x="650441" y="417290"/>
            <a:ext cx="11039926" cy="755349"/>
          </a:xfrm>
        </p:spPr>
        <p:txBody>
          <a:bodyPr>
            <a:normAutofit/>
          </a:bodyPr>
          <a:lstStyle/>
          <a:p>
            <a:pPr algn="ctr">
              <a:buNone/>
            </a:pPr>
            <a:r>
              <a:rPr lang="en-US" sz="3200" b="1" dirty="0">
                <a:solidFill>
                  <a:schemeClr val="bg1"/>
                </a:solidFill>
                <a:latin typeface="Verdana" panose="020B0604030504040204" pitchFamily="34" charset="0"/>
                <a:ea typeface="Verdana" panose="020B0604030504040204" pitchFamily="34" charset="0"/>
              </a:rPr>
              <a:t>AdaBoost: </a:t>
            </a:r>
            <a:r>
              <a:rPr lang="ru-RU" sz="3200" dirty="0">
                <a:solidFill>
                  <a:schemeClr val="bg1"/>
                </a:solidFill>
                <a:latin typeface="Montserrat" panose="00000500000000000000" pitchFamily="2" charset="-52"/>
                <a:ea typeface="Verdana" panose="020B0604030504040204" pitchFamily="34" charset="0"/>
              </a:rPr>
              <a:t>Пример</a:t>
            </a:r>
            <a:r>
              <a:rPr lang="ru-RU" sz="3200" dirty="0">
                <a:solidFill>
                  <a:schemeClr val="bg1"/>
                </a:solidFill>
                <a:latin typeface="Verdana" panose="020B0604030504040204" pitchFamily="34" charset="0"/>
                <a:ea typeface="Verdana" panose="020B0604030504040204" pitchFamily="34" charset="0"/>
              </a:rPr>
              <a:t> в</a:t>
            </a:r>
            <a:r>
              <a:rPr lang="en-US" sz="3200" dirty="0">
                <a:solidFill>
                  <a:schemeClr val="bg1"/>
                </a:solidFill>
                <a:latin typeface="Verdana" panose="020B0604030504040204" pitchFamily="34" charset="0"/>
                <a:ea typeface="Verdana" panose="020B0604030504040204" pitchFamily="34" charset="0"/>
              </a:rPr>
              <a:t> GIF</a:t>
            </a:r>
            <a:endParaRPr lang="ru-RU" sz="3200" dirty="0"/>
          </a:p>
        </p:txBody>
      </p:sp>
      <p:sp>
        <p:nvSpPr>
          <p:cNvPr id="9" name="TextBox 8">
            <a:extLst>
              <a:ext uri="{FF2B5EF4-FFF2-40B4-BE49-F238E27FC236}">
                <a16:creationId xmlns:a16="http://schemas.microsoft.com/office/drawing/2014/main" id="{6C535FB9-1781-AB60-9156-BA3630B25F6D}"/>
              </a:ext>
            </a:extLst>
          </p:cNvPr>
          <p:cNvSpPr txBox="1"/>
          <p:nvPr/>
        </p:nvSpPr>
        <p:spPr>
          <a:xfrm>
            <a:off x="2535499" y="6405526"/>
            <a:ext cx="6211764" cy="369332"/>
          </a:xfrm>
          <a:prstGeom prst="rect">
            <a:avLst/>
          </a:prstGeom>
          <a:noFill/>
        </p:spPr>
        <p:txBody>
          <a:bodyPr wrap="square">
            <a:spAutoFit/>
          </a:bodyPr>
          <a:lstStyle/>
          <a:p>
            <a:r>
              <a:rPr lang="ru-RU" dirty="0">
                <a:solidFill>
                  <a:schemeClr val="bg1"/>
                </a:solidFill>
              </a:rPr>
              <a:t>https://mateusmaia.shinyapps.io/adaboosting/</a:t>
            </a:r>
          </a:p>
        </p:txBody>
      </p:sp>
      <p:pic>
        <p:nvPicPr>
          <p:cNvPr id="10" name="Picture 2" descr="Shiny adaboosting: an interactive dashboard to adaptive boosting algorithm">
            <a:extLst>
              <a:ext uri="{FF2B5EF4-FFF2-40B4-BE49-F238E27FC236}">
                <a16:creationId xmlns:a16="http://schemas.microsoft.com/office/drawing/2014/main" id="{D0917F3D-9A19-AFED-CCD6-3181B6DB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807" y="1071359"/>
            <a:ext cx="11136560" cy="530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20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3">
            <a:extLst>
              <a:ext uri="{FF2B5EF4-FFF2-40B4-BE49-F238E27FC236}">
                <a16:creationId xmlns:a16="http://schemas.microsoft.com/office/drawing/2014/main" id="{E40D02BF-EA21-4863-976B-68839DD76F97}"/>
              </a:ext>
            </a:extLst>
          </p:cNvPr>
          <p:cNvSpPr>
            <a:spLocks noGrp="1"/>
          </p:cNvSpPr>
          <p:nvPr>
            <p:ph type="title"/>
          </p:nvPr>
        </p:nvSpPr>
        <p:spPr>
          <a:xfrm>
            <a:off x="726600" y="551958"/>
            <a:ext cx="11039926" cy="1227647"/>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AdaBoost: </a:t>
            </a:r>
            <a:r>
              <a:rPr lang="ru-RU" sz="3200" dirty="0">
                <a:solidFill>
                  <a:schemeClr val="bg1"/>
                </a:solidFill>
                <a:latin typeface="Montserrat" panose="00000500000000000000" pitchFamily="2" charset="-52"/>
                <a:ea typeface="Verdana" panose="020B0604030504040204" pitchFamily="34" charset="0"/>
              </a:rPr>
              <a:t>связь с деревьями решений</a:t>
            </a:r>
            <a:endParaRPr lang="ru-RU" sz="3200" dirty="0">
              <a:latin typeface="Montserrat" panose="00000500000000000000" pitchFamily="2" charset="-52"/>
            </a:endParaRPr>
          </a:p>
        </p:txBody>
      </p:sp>
      <p:pic>
        <p:nvPicPr>
          <p:cNvPr id="7" name="Рисунок 6">
            <a:extLst>
              <a:ext uri="{FF2B5EF4-FFF2-40B4-BE49-F238E27FC236}">
                <a16:creationId xmlns:a16="http://schemas.microsoft.com/office/drawing/2014/main" id="{A577E039-0EF7-4F76-A590-5A3A33B6F3DD}"/>
              </a:ext>
            </a:extLst>
          </p:cNvPr>
          <p:cNvPicPr>
            <a:picLocks noChangeAspect="1"/>
          </p:cNvPicPr>
          <p:nvPr/>
        </p:nvPicPr>
        <p:blipFill>
          <a:blip r:embed="rId4"/>
          <a:stretch>
            <a:fillRect/>
          </a:stretch>
        </p:blipFill>
        <p:spPr>
          <a:xfrm>
            <a:off x="510280" y="2636297"/>
            <a:ext cx="3456384" cy="1445213"/>
          </a:xfrm>
          <a:prstGeom prst="rect">
            <a:avLst/>
          </a:prstGeom>
        </p:spPr>
      </p:pic>
      <p:pic>
        <p:nvPicPr>
          <p:cNvPr id="8" name="Рисунок 7">
            <a:extLst>
              <a:ext uri="{FF2B5EF4-FFF2-40B4-BE49-F238E27FC236}">
                <a16:creationId xmlns:a16="http://schemas.microsoft.com/office/drawing/2014/main" id="{83630E57-CE29-453E-B0AE-A3B0220E7C54}"/>
              </a:ext>
            </a:extLst>
          </p:cNvPr>
          <p:cNvPicPr>
            <a:picLocks noChangeAspect="1"/>
          </p:cNvPicPr>
          <p:nvPr/>
        </p:nvPicPr>
        <p:blipFill>
          <a:blip r:embed="rId4"/>
          <a:stretch>
            <a:fillRect/>
          </a:stretch>
        </p:blipFill>
        <p:spPr>
          <a:xfrm>
            <a:off x="726600" y="5268530"/>
            <a:ext cx="3023744" cy="1264314"/>
          </a:xfrm>
          <a:prstGeom prst="rect">
            <a:avLst/>
          </a:prstGeom>
        </p:spPr>
      </p:pic>
      <p:pic>
        <p:nvPicPr>
          <p:cNvPr id="9" name="Рисунок 8">
            <a:extLst>
              <a:ext uri="{FF2B5EF4-FFF2-40B4-BE49-F238E27FC236}">
                <a16:creationId xmlns:a16="http://schemas.microsoft.com/office/drawing/2014/main" id="{B8B692D4-F594-4D08-A5D1-BD81CB2B5D6C}"/>
              </a:ext>
            </a:extLst>
          </p:cNvPr>
          <p:cNvPicPr>
            <a:picLocks noChangeAspect="1"/>
          </p:cNvPicPr>
          <p:nvPr/>
        </p:nvPicPr>
        <p:blipFill>
          <a:blip r:embed="rId4"/>
          <a:stretch>
            <a:fillRect/>
          </a:stretch>
        </p:blipFill>
        <p:spPr>
          <a:xfrm>
            <a:off x="1377595" y="4412865"/>
            <a:ext cx="1722149" cy="720080"/>
          </a:xfrm>
          <a:prstGeom prst="rect">
            <a:avLst/>
          </a:prstGeom>
        </p:spPr>
      </p:pic>
      <p:pic>
        <p:nvPicPr>
          <p:cNvPr id="10" name="Рисунок 9">
            <a:extLst>
              <a:ext uri="{FF2B5EF4-FFF2-40B4-BE49-F238E27FC236}">
                <a16:creationId xmlns:a16="http://schemas.microsoft.com/office/drawing/2014/main" id="{E7A33FCD-E87E-46F1-BD85-C1CCE1E9799E}"/>
              </a:ext>
            </a:extLst>
          </p:cNvPr>
          <p:cNvPicPr>
            <a:picLocks noChangeAspect="1"/>
          </p:cNvPicPr>
          <p:nvPr/>
        </p:nvPicPr>
        <p:blipFill>
          <a:blip r:embed="rId4"/>
          <a:stretch>
            <a:fillRect/>
          </a:stretch>
        </p:blipFill>
        <p:spPr>
          <a:xfrm>
            <a:off x="6384032" y="2411004"/>
            <a:ext cx="5576583" cy="2331729"/>
          </a:xfrm>
          <a:prstGeom prst="rect">
            <a:avLst/>
          </a:prstGeom>
        </p:spPr>
      </p:pic>
      <p:pic>
        <p:nvPicPr>
          <p:cNvPr id="11" name="Рисунок 10">
            <a:extLst>
              <a:ext uri="{FF2B5EF4-FFF2-40B4-BE49-F238E27FC236}">
                <a16:creationId xmlns:a16="http://schemas.microsoft.com/office/drawing/2014/main" id="{5A06A4A7-5961-48E5-9B64-9B7B97A014CD}"/>
              </a:ext>
            </a:extLst>
          </p:cNvPr>
          <p:cNvPicPr>
            <a:picLocks noChangeAspect="1"/>
          </p:cNvPicPr>
          <p:nvPr/>
        </p:nvPicPr>
        <p:blipFill>
          <a:blip r:embed="rId4"/>
          <a:stretch>
            <a:fillRect/>
          </a:stretch>
        </p:blipFill>
        <p:spPr>
          <a:xfrm>
            <a:off x="7087310" y="4789237"/>
            <a:ext cx="4170025" cy="1743607"/>
          </a:xfrm>
          <a:prstGeom prst="rect">
            <a:avLst/>
          </a:prstGeom>
        </p:spPr>
      </p:pic>
      <p:sp>
        <p:nvSpPr>
          <p:cNvPr id="12" name="Прямоугольник 11">
            <a:extLst>
              <a:ext uri="{FF2B5EF4-FFF2-40B4-BE49-F238E27FC236}">
                <a16:creationId xmlns:a16="http://schemas.microsoft.com/office/drawing/2014/main" id="{A9AB2591-3322-421E-AA7A-F2F134B1A201}"/>
              </a:ext>
            </a:extLst>
          </p:cNvPr>
          <p:cNvSpPr/>
          <p:nvPr/>
        </p:nvSpPr>
        <p:spPr>
          <a:xfrm>
            <a:off x="886755" y="4996564"/>
            <a:ext cx="671979" cy="1107996"/>
          </a:xfrm>
          <a:prstGeom prst="rect">
            <a:avLst/>
          </a:prstGeom>
        </p:spPr>
        <p:txBody>
          <a:bodyPr wrap="none">
            <a:spAutoFit/>
          </a:bodyPr>
          <a:lstStyle/>
          <a:p>
            <a:r>
              <a:rPr lang="ru-RU" sz="6600" dirty="0">
                <a:solidFill>
                  <a:schemeClr val="bg1"/>
                </a:solidFill>
                <a:latin typeface="Montserrat" panose="00000500000000000000" pitchFamily="2" charset="-52"/>
              </a:rPr>
              <a:t>+</a:t>
            </a:r>
            <a:endParaRPr lang="ru-RU" sz="6600" dirty="0">
              <a:latin typeface="Montserrat" panose="00000500000000000000" pitchFamily="2" charset="-52"/>
            </a:endParaRPr>
          </a:p>
        </p:txBody>
      </p:sp>
      <p:sp>
        <p:nvSpPr>
          <p:cNvPr id="13" name="Прямоугольник 12">
            <a:extLst>
              <a:ext uri="{FF2B5EF4-FFF2-40B4-BE49-F238E27FC236}">
                <a16:creationId xmlns:a16="http://schemas.microsoft.com/office/drawing/2014/main" id="{48A9A3F8-08ED-4678-A7F4-87491998F4AF}"/>
              </a:ext>
            </a:extLst>
          </p:cNvPr>
          <p:cNvSpPr/>
          <p:nvPr/>
        </p:nvSpPr>
        <p:spPr>
          <a:xfrm>
            <a:off x="1055440" y="3861781"/>
            <a:ext cx="671979" cy="1107996"/>
          </a:xfrm>
          <a:prstGeom prst="rect">
            <a:avLst/>
          </a:prstGeom>
        </p:spPr>
        <p:txBody>
          <a:bodyPr wrap="none">
            <a:spAutoFit/>
          </a:bodyPr>
          <a:lstStyle/>
          <a:p>
            <a:r>
              <a:rPr lang="ru-RU" sz="6600" dirty="0">
                <a:solidFill>
                  <a:schemeClr val="bg1"/>
                </a:solidFill>
                <a:latin typeface="Montserrat" panose="00000500000000000000" pitchFamily="2" charset="-52"/>
              </a:rPr>
              <a:t>+</a:t>
            </a:r>
            <a:endParaRPr lang="ru-RU" sz="6600" dirty="0">
              <a:latin typeface="Montserrat" panose="00000500000000000000" pitchFamily="2" charset="-52"/>
            </a:endParaRPr>
          </a:p>
        </p:txBody>
      </p:sp>
      <p:sp>
        <p:nvSpPr>
          <p:cNvPr id="14" name="Прямоугольник 13">
            <a:extLst>
              <a:ext uri="{FF2B5EF4-FFF2-40B4-BE49-F238E27FC236}">
                <a16:creationId xmlns:a16="http://schemas.microsoft.com/office/drawing/2014/main" id="{4467B3A0-3DDD-4F21-8207-D631CAD5E5EA}"/>
              </a:ext>
            </a:extLst>
          </p:cNvPr>
          <p:cNvSpPr/>
          <p:nvPr/>
        </p:nvSpPr>
        <p:spPr>
          <a:xfrm>
            <a:off x="6841890" y="2546638"/>
            <a:ext cx="671979" cy="1107996"/>
          </a:xfrm>
          <a:prstGeom prst="rect">
            <a:avLst/>
          </a:prstGeom>
        </p:spPr>
        <p:txBody>
          <a:bodyPr wrap="none">
            <a:spAutoFit/>
          </a:bodyPr>
          <a:lstStyle/>
          <a:p>
            <a:r>
              <a:rPr lang="en-US" sz="6600" dirty="0">
                <a:solidFill>
                  <a:schemeClr val="bg1"/>
                </a:solidFill>
                <a:latin typeface="Montserrat" panose="00000500000000000000" pitchFamily="2" charset="-52"/>
              </a:rPr>
              <a:t>+</a:t>
            </a:r>
            <a:endParaRPr lang="ru-RU" sz="6600" dirty="0">
              <a:latin typeface="Montserrat" panose="00000500000000000000" pitchFamily="2" charset="-52"/>
            </a:endParaRPr>
          </a:p>
        </p:txBody>
      </p:sp>
      <p:sp>
        <p:nvSpPr>
          <p:cNvPr id="15" name="Прямоугольник 14">
            <a:extLst>
              <a:ext uri="{FF2B5EF4-FFF2-40B4-BE49-F238E27FC236}">
                <a16:creationId xmlns:a16="http://schemas.microsoft.com/office/drawing/2014/main" id="{5D155139-FCAE-4C16-9399-9901B83788CE}"/>
              </a:ext>
            </a:extLst>
          </p:cNvPr>
          <p:cNvSpPr/>
          <p:nvPr/>
        </p:nvSpPr>
        <p:spPr>
          <a:xfrm>
            <a:off x="7024194" y="4830043"/>
            <a:ext cx="671979" cy="1107996"/>
          </a:xfrm>
          <a:prstGeom prst="rect">
            <a:avLst/>
          </a:prstGeom>
        </p:spPr>
        <p:txBody>
          <a:bodyPr wrap="none">
            <a:spAutoFit/>
          </a:bodyPr>
          <a:lstStyle/>
          <a:p>
            <a:r>
              <a:rPr lang="en-US" sz="6600" dirty="0">
                <a:solidFill>
                  <a:schemeClr val="bg1"/>
                </a:solidFill>
                <a:latin typeface="Montserrat" panose="00000500000000000000" pitchFamily="2" charset="-52"/>
              </a:rPr>
              <a:t>+</a:t>
            </a:r>
            <a:endParaRPr lang="ru-RU" sz="6600" dirty="0">
              <a:latin typeface="Montserrat" panose="00000500000000000000" pitchFamily="2" charset="-52"/>
            </a:endParaRPr>
          </a:p>
        </p:txBody>
      </p:sp>
      <p:sp>
        <p:nvSpPr>
          <p:cNvPr id="16" name="Прямоугольник 15">
            <a:extLst>
              <a:ext uri="{FF2B5EF4-FFF2-40B4-BE49-F238E27FC236}">
                <a16:creationId xmlns:a16="http://schemas.microsoft.com/office/drawing/2014/main" id="{641CAD55-6529-4226-8D27-519930394B26}"/>
              </a:ext>
            </a:extLst>
          </p:cNvPr>
          <p:cNvSpPr/>
          <p:nvPr/>
        </p:nvSpPr>
        <p:spPr>
          <a:xfrm>
            <a:off x="407368" y="3429000"/>
            <a:ext cx="1800200" cy="78809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ontserrat" panose="00000500000000000000" pitchFamily="2" charset="-52"/>
            </a:endParaRPr>
          </a:p>
        </p:txBody>
      </p:sp>
      <p:sp>
        <p:nvSpPr>
          <p:cNvPr id="17" name="Прямоугольник 16">
            <a:extLst>
              <a:ext uri="{FF2B5EF4-FFF2-40B4-BE49-F238E27FC236}">
                <a16:creationId xmlns:a16="http://schemas.microsoft.com/office/drawing/2014/main" id="{1DAA4044-4C48-4C14-BC20-635DDB650B05}"/>
              </a:ext>
            </a:extLst>
          </p:cNvPr>
          <p:cNvSpPr/>
          <p:nvPr/>
        </p:nvSpPr>
        <p:spPr>
          <a:xfrm>
            <a:off x="1377595" y="4840246"/>
            <a:ext cx="829261" cy="3194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18" name="Прямоугольник 17">
            <a:extLst>
              <a:ext uri="{FF2B5EF4-FFF2-40B4-BE49-F238E27FC236}">
                <a16:creationId xmlns:a16="http://schemas.microsoft.com/office/drawing/2014/main" id="{8C72FD25-8727-431C-BCC7-AC6E1CE31CFB}"/>
              </a:ext>
            </a:extLst>
          </p:cNvPr>
          <p:cNvSpPr/>
          <p:nvPr/>
        </p:nvSpPr>
        <p:spPr>
          <a:xfrm>
            <a:off x="621869" y="5938038"/>
            <a:ext cx="1584987" cy="70360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19" name="Прямоугольник 18">
            <a:extLst>
              <a:ext uri="{FF2B5EF4-FFF2-40B4-BE49-F238E27FC236}">
                <a16:creationId xmlns:a16="http://schemas.microsoft.com/office/drawing/2014/main" id="{031769DB-7058-46C1-9AC8-9022074D2CE4}"/>
              </a:ext>
            </a:extLst>
          </p:cNvPr>
          <p:cNvSpPr/>
          <p:nvPr/>
        </p:nvSpPr>
        <p:spPr>
          <a:xfrm>
            <a:off x="9172322" y="3861781"/>
            <a:ext cx="2788293" cy="9139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20" name="Прямоугольник 19">
            <a:extLst>
              <a:ext uri="{FF2B5EF4-FFF2-40B4-BE49-F238E27FC236}">
                <a16:creationId xmlns:a16="http://schemas.microsoft.com/office/drawing/2014/main" id="{B4A24CBF-02D1-4813-8BFF-CD5FBACE69EA}"/>
              </a:ext>
            </a:extLst>
          </p:cNvPr>
          <p:cNvSpPr/>
          <p:nvPr/>
        </p:nvSpPr>
        <p:spPr>
          <a:xfrm>
            <a:off x="9147534" y="5805264"/>
            <a:ext cx="2157712" cy="7740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21" name="Символ &quot;Запрещено&quot; 20">
            <a:extLst>
              <a:ext uri="{FF2B5EF4-FFF2-40B4-BE49-F238E27FC236}">
                <a16:creationId xmlns:a16="http://schemas.microsoft.com/office/drawing/2014/main" id="{F577E6B8-F41D-4DE5-B522-D8B61BB22E7D}"/>
              </a:ext>
            </a:extLst>
          </p:cNvPr>
          <p:cNvSpPr/>
          <p:nvPr/>
        </p:nvSpPr>
        <p:spPr>
          <a:xfrm>
            <a:off x="502229" y="2404541"/>
            <a:ext cx="4598207" cy="4174807"/>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solidFill>
                <a:schemeClr val="tx1"/>
              </a:solidFill>
              <a:latin typeface="Montserrat" panose="00000500000000000000" pitchFamily="2" charset="-52"/>
            </a:endParaRPr>
          </a:p>
        </p:txBody>
      </p:sp>
    </p:spTree>
    <p:extLst>
      <p:ext uri="{BB962C8B-B14F-4D97-AF65-F5344CB8AC3E}">
        <p14:creationId xmlns:p14="http://schemas.microsoft.com/office/powerpoint/2010/main" val="327104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 grpId="0"/>
      <p:bldP spid="13" grpId="0"/>
      <p:bldP spid="14" grpId="0"/>
      <p:bldP spid="15" grpId="0"/>
      <p:bldP spid="16" grpId="0" animBg="1"/>
      <p:bldP spid="17" grpId="0" animBg="1"/>
      <p:bldP spid="1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3">
            <a:extLst>
              <a:ext uri="{FF2B5EF4-FFF2-40B4-BE49-F238E27FC236}">
                <a16:creationId xmlns:a16="http://schemas.microsoft.com/office/drawing/2014/main" id="{622144E4-C9A5-4592-B41B-A028B2577F72}"/>
              </a:ext>
            </a:extLst>
          </p:cNvPr>
          <p:cNvSpPr>
            <a:spLocks noGrp="1"/>
          </p:cNvSpPr>
          <p:nvPr>
            <p:ph type="title"/>
          </p:nvPr>
        </p:nvSpPr>
        <p:spPr>
          <a:xfrm>
            <a:off x="696801" y="849809"/>
            <a:ext cx="11039926" cy="1227647"/>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AdaBoost</a:t>
            </a:r>
            <a:endParaRPr lang="ru-RU" sz="3200" dirty="0">
              <a:latin typeface="Montserrat" panose="00000500000000000000" pitchFamily="2" charset="-52"/>
            </a:endParaRPr>
          </a:p>
        </p:txBody>
      </p:sp>
      <p:pic>
        <p:nvPicPr>
          <p:cNvPr id="7" name="Рисунок 6">
            <a:extLst>
              <a:ext uri="{FF2B5EF4-FFF2-40B4-BE49-F238E27FC236}">
                <a16:creationId xmlns:a16="http://schemas.microsoft.com/office/drawing/2014/main" id="{FF86BD2D-1ED2-4ADD-A5F9-C9296B3C7B70}"/>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631504" y="1791066"/>
            <a:ext cx="8422382" cy="4457748"/>
          </a:xfrm>
          <a:prstGeom prst="rect">
            <a:avLst/>
          </a:prstGeom>
        </p:spPr>
      </p:pic>
    </p:spTree>
    <p:extLst>
      <p:ext uri="{BB962C8B-B14F-4D97-AF65-F5344CB8AC3E}">
        <p14:creationId xmlns:p14="http://schemas.microsoft.com/office/powerpoint/2010/main" val="49406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2505116" y="1300350"/>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Есть ли вопросы</a:t>
            </a: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10" name="Google Shape;139;p26">
            <a:extLst>
              <a:ext uri="{FF2B5EF4-FFF2-40B4-BE49-F238E27FC236}">
                <a16:creationId xmlns:a16="http://schemas.microsoft.com/office/drawing/2014/main" id="{5651F600-7461-4DE3-8B0F-37F23E5EB074}"/>
              </a:ext>
            </a:extLst>
          </p:cNvPr>
          <p:cNvSpPr txBox="1"/>
          <p:nvPr/>
        </p:nvSpPr>
        <p:spPr>
          <a:xfrm>
            <a:off x="2505115" y="2182897"/>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Материалы на платформе?</a:t>
            </a:r>
          </a:p>
        </p:txBody>
      </p:sp>
      <p:sp>
        <p:nvSpPr>
          <p:cNvPr id="11" name="Google Shape;139;p26">
            <a:extLst>
              <a:ext uri="{FF2B5EF4-FFF2-40B4-BE49-F238E27FC236}">
                <a16:creationId xmlns:a16="http://schemas.microsoft.com/office/drawing/2014/main" id="{F352840C-215C-4A2B-9783-6E0D0C6BA886}"/>
              </a:ext>
            </a:extLst>
          </p:cNvPr>
          <p:cNvSpPr txBox="1"/>
          <p:nvPr/>
        </p:nvSpPr>
        <p:spPr>
          <a:xfrm>
            <a:off x="2505114" y="3603993"/>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Как там </a:t>
            </a:r>
            <a:r>
              <a:rPr lang="en-US" sz="3990" b="1" dirty="0">
                <a:solidFill>
                  <a:schemeClr val="tx1"/>
                </a:solidFill>
                <a:latin typeface="Montserrat" panose="020B0604020202020204" charset="-52"/>
                <a:ea typeface="Montserrat Black"/>
                <a:cs typeface="Montserrat Black"/>
                <a:sym typeface="Montserrat Black"/>
              </a:rPr>
              <a:t>Kaggle?</a:t>
            </a:r>
            <a:endParaRPr lang="ru-RU" sz="3990" b="1" dirty="0">
              <a:solidFill>
                <a:schemeClr val="tx1"/>
              </a:solidFill>
              <a:latin typeface="Montserrat" panose="020B0604020202020204" charset="-52"/>
              <a:ea typeface="Montserrat Black"/>
              <a:cs typeface="Montserrat Black"/>
              <a:sym typeface="Montserrat Black"/>
            </a:endParaRPr>
          </a:p>
        </p:txBody>
      </p:sp>
      <p:sp>
        <p:nvSpPr>
          <p:cNvPr id="12" name="Google Shape;139;p26">
            <a:extLst>
              <a:ext uri="{FF2B5EF4-FFF2-40B4-BE49-F238E27FC236}">
                <a16:creationId xmlns:a16="http://schemas.microsoft.com/office/drawing/2014/main" id="{95B40C04-3751-430F-8AEF-A111C0EBE990}"/>
              </a:ext>
            </a:extLst>
          </p:cNvPr>
          <p:cNvSpPr txBox="1"/>
          <p:nvPr/>
        </p:nvSpPr>
        <p:spPr>
          <a:xfrm>
            <a:off x="2505113" y="2889802"/>
            <a:ext cx="8058229" cy="882547"/>
          </a:xfrm>
          <a:prstGeom prst="rect">
            <a:avLst/>
          </a:prstGeom>
          <a:noFill/>
          <a:ln>
            <a:noFill/>
          </a:ln>
        </p:spPr>
        <p:txBody>
          <a:bodyPr spcFirstLastPara="1" wrap="square" lIns="0" tIns="121590" rIns="121590" bIns="121590" anchor="t" anchorCtr="0">
            <a:noAutofit/>
          </a:bodyPr>
          <a:lstStyle/>
          <a:p>
            <a:pPr lvl="0"/>
            <a:r>
              <a:rPr lang="ru-RU" sz="3990" b="1" dirty="0">
                <a:solidFill>
                  <a:schemeClr val="tx1"/>
                </a:solidFill>
                <a:latin typeface="Montserrat" panose="020B0604020202020204" charset="-52"/>
                <a:ea typeface="Montserrat Black"/>
                <a:cs typeface="Montserrat Black"/>
                <a:sym typeface="Montserrat Black"/>
              </a:rPr>
              <a:t>Тесты «норм»?</a:t>
            </a:r>
          </a:p>
        </p:txBody>
      </p:sp>
    </p:spTree>
    <p:extLst>
      <p:ext uri="{BB962C8B-B14F-4D97-AF65-F5344CB8AC3E}">
        <p14:creationId xmlns:p14="http://schemas.microsoft.com/office/powerpoint/2010/main" val="36936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3">
            <a:extLst>
              <a:ext uri="{FF2B5EF4-FFF2-40B4-BE49-F238E27FC236}">
                <a16:creationId xmlns:a16="http://schemas.microsoft.com/office/drawing/2014/main" id="{622144E4-C9A5-4592-B41B-A028B2577F72}"/>
              </a:ext>
            </a:extLst>
          </p:cNvPr>
          <p:cNvSpPr>
            <a:spLocks noGrp="1"/>
          </p:cNvSpPr>
          <p:nvPr>
            <p:ph type="title"/>
          </p:nvPr>
        </p:nvSpPr>
        <p:spPr>
          <a:xfrm>
            <a:off x="650441" y="567891"/>
            <a:ext cx="11039926" cy="784019"/>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Viola Jones </a:t>
            </a:r>
            <a:endParaRPr lang="ru-RU" sz="3200" dirty="0">
              <a:latin typeface="Montserrat" panose="00000500000000000000" pitchFamily="2" charset="-52"/>
            </a:endParaRPr>
          </a:p>
        </p:txBody>
      </p:sp>
      <p:sp>
        <p:nvSpPr>
          <p:cNvPr id="8" name="TextBox 7">
            <a:extLst>
              <a:ext uri="{FF2B5EF4-FFF2-40B4-BE49-F238E27FC236}">
                <a16:creationId xmlns:a16="http://schemas.microsoft.com/office/drawing/2014/main" id="{DC7AB5D1-D9F7-4F23-851A-90126101199F}"/>
              </a:ext>
            </a:extLst>
          </p:cNvPr>
          <p:cNvSpPr txBox="1"/>
          <p:nvPr/>
        </p:nvSpPr>
        <p:spPr>
          <a:xfrm>
            <a:off x="735387" y="6116790"/>
            <a:ext cx="10861140"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Viola, Paul, and Michael Jones. "Robust real-time object detection." </a:t>
            </a:r>
            <a:r>
              <a:rPr lang="en-US" b="0" i="1" dirty="0">
                <a:solidFill>
                  <a:schemeClr val="bg1"/>
                </a:solidFill>
                <a:effectLst/>
                <a:latin typeface="Arial" panose="020B0604020202020204" pitchFamily="34" charset="0"/>
              </a:rPr>
              <a:t>International journal of computer vision</a:t>
            </a:r>
            <a:r>
              <a:rPr lang="en-US" b="0" i="0" dirty="0">
                <a:solidFill>
                  <a:schemeClr val="bg1"/>
                </a:solidFill>
                <a:effectLst/>
                <a:latin typeface="Arial" panose="020B0604020202020204" pitchFamily="34" charset="0"/>
              </a:rPr>
              <a:t> 4, no. 34-47 (2001): 4.</a:t>
            </a:r>
            <a:endParaRPr lang="ru-RU" dirty="0">
              <a:solidFill>
                <a:schemeClr val="bg1"/>
              </a:solidFill>
            </a:endParaRPr>
          </a:p>
        </p:txBody>
      </p:sp>
      <p:pic>
        <p:nvPicPr>
          <p:cNvPr id="9" name="Рисунок 8"/>
          <p:cNvPicPr>
            <a:picLocks noChangeAspect="1"/>
          </p:cNvPicPr>
          <p:nvPr/>
        </p:nvPicPr>
        <p:blipFill>
          <a:blip r:embed="rId4"/>
          <a:stretch>
            <a:fillRect/>
          </a:stretch>
        </p:blipFill>
        <p:spPr>
          <a:xfrm>
            <a:off x="275342" y="1161772"/>
            <a:ext cx="11565701" cy="4589680"/>
          </a:xfrm>
          <a:prstGeom prst="rect">
            <a:avLst/>
          </a:prstGeom>
        </p:spPr>
      </p:pic>
    </p:spTree>
    <p:extLst>
      <p:ext uri="{BB962C8B-B14F-4D97-AF65-F5344CB8AC3E}">
        <p14:creationId xmlns:p14="http://schemas.microsoft.com/office/powerpoint/2010/main" val="159137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Прямоугольник 5">
            <a:extLst>
              <a:ext uri="{FF2B5EF4-FFF2-40B4-BE49-F238E27FC236}">
                <a16:creationId xmlns:a16="http://schemas.microsoft.com/office/drawing/2014/main" id="{7415181F-6119-465F-98B3-B937F80C9345}"/>
              </a:ext>
            </a:extLst>
          </p:cNvPr>
          <p:cNvSpPr/>
          <p:nvPr/>
        </p:nvSpPr>
        <p:spPr>
          <a:xfrm>
            <a:off x="338810" y="4057006"/>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ABC</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7" name="Прямоугольник 6">
            <a:extLst>
              <a:ext uri="{FF2B5EF4-FFF2-40B4-BE49-F238E27FC236}">
                <a16:creationId xmlns:a16="http://schemas.microsoft.com/office/drawing/2014/main" id="{E1F009DD-38EE-450B-BF9F-12A4D9143FAC}"/>
              </a:ext>
            </a:extLst>
          </p:cNvPr>
          <p:cNvSpPr/>
          <p:nvPr/>
        </p:nvSpPr>
        <p:spPr>
          <a:xfrm>
            <a:off x="338810" y="4635448"/>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ABC.predict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8" name="Заголовок 1">
            <a:extLst>
              <a:ext uri="{FF2B5EF4-FFF2-40B4-BE49-F238E27FC236}">
                <a16:creationId xmlns:a16="http://schemas.microsoft.com/office/drawing/2014/main" id="{F84A0541-0DFC-4922-B215-DEBE158AA219}"/>
              </a:ext>
            </a:extLst>
          </p:cNvPr>
          <p:cNvSpPr txBox="1">
            <a:spLocks/>
          </p:cNvSpPr>
          <p:nvPr/>
        </p:nvSpPr>
        <p:spPr>
          <a:xfrm>
            <a:off x="1972289" y="589896"/>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Montserrat" panose="00000500000000000000" pitchFamily="2" charset="-52"/>
                <a:ea typeface="Verdana" panose="020B0604030504040204" pitchFamily="34" charset="0"/>
              </a:rPr>
              <a:t>AdaBoost </a:t>
            </a:r>
            <a:r>
              <a:rPr lang="ru-RU" sz="3200" b="1" dirty="0">
                <a:solidFill>
                  <a:schemeClr val="bg1"/>
                </a:solidFill>
                <a:latin typeface="Montserrat" panose="00000500000000000000" pitchFamily="2" charset="-52"/>
                <a:ea typeface="Verdana" panose="020B0604030504040204" pitchFamily="34" charset="0"/>
              </a:rPr>
              <a:t>Классификация</a:t>
            </a:r>
            <a:endParaRPr lang="ru-RU" sz="3200" dirty="0">
              <a:solidFill>
                <a:schemeClr val="bg1"/>
              </a:solidFill>
              <a:latin typeface="Montserrat" panose="00000500000000000000" pitchFamily="2" charset="-52"/>
              <a:ea typeface="Verdana" panose="020B0604030504040204" pitchFamily="34" charset="0"/>
            </a:endParaRPr>
          </a:p>
        </p:txBody>
      </p:sp>
      <p:sp>
        <p:nvSpPr>
          <p:cNvPr id="9" name="Прямоугольник 8">
            <a:extLst>
              <a:ext uri="{FF2B5EF4-FFF2-40B4-BE49-F238E27FC236}">
                <a16:creationId xmlns:a16="http://schemas.microsoft.com/office/drawing/2014/main" id="{2D79DAF6-C6DC-4B9F-823F-CE8C0791C31F}"/>
              </a:ext>
            </a:extLst>
          </p:cNvPr>
          <p:cNvSpPr/>
          <p:nvPr/>
        </p:nvSpPr>
        <p:spPr>
          <a:xfrm>
            <a:off x="4345520" y="1251939"/>
            <a:ext cx="3624710" cy="461665"/>
          </a:xfrm>
          <a:prstGeom prst="rect">
            <a:avLst/>
          </a:prstGeom>
        </p:spPr>
        <p:txBody>
          <a:bodyPr wrap="non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10" name="Прямоугольник 9">
            <a:extLst>
              <a:ext uri="{FF2B5EF4-FFF2-40B4-BE49-F238E27FC236}">
                <a16:creationId xmlns:a16="http://schemas.microsoft.com/office/drawing/2014/main" id="{931A209C-A00C-487B-8E1E-850EDAE6D47F}"/>
              </a:ext>
            </a:extLst>
          </p:cNvPr>
          <p:cNvSpPr/>
          <p:nvPr/>
        </p:nvSpPr>
        <p:spPr>
          <a:xfrm>
            <a:off x="342948" y="1928011"/>
            <a:ext cx="921177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AdaBoostClassifier</a:t>
            </a:r>
            <a:endParaRPr lang="tr-TR" sz="2400" b="0" dirty="0">
              <a:solidFill>
                <a:srgbClr val="D4D4D4"/>
              </a:solidFill>
              <a:effectLst/>
              <a:latin typeface="Courier New" panose="02070309020205020404" pitchFamily="49" charset="0"/>
            </a:endParaRPr>
          </a:p>
        </p:txBody>
      </p:sp>
      <p:sp>
        <p:nvSpPr>
          <p:cNvPr id="11" name="Прямоугольник 10">
            <a:extLst>
              <a:ext uri="{FF2B5EF4-FFF2-40B4-BE49-F238E27FC236}">
                <a16:creationId xmlns:a16="http://schemas.microsoft.com/office/drawing/2014/main" id="{E0418D97-1296-497A-BD45-56F2334117DD}"/>
              </a:ext>
            </a:extLst>
          </p:cNvPr>
          <p:cNvSpPr/>
          <p:nvPr/>
        </p:nvSpPr>
        <p:spPr>
          <a:xfrm>
            <a:off x="392290" y="3030690"/>
            <a:ext cx="11531170" cy="830997"/>
          </a:xfrm>
          <a:prstGeom prst="rect">
            <a:avLst/>
          </a:prstGeom>
        </p:spPr>
        <p:txBody>
          <a:bodyPr wrap="square">
            <a:spAutoFit/>
          </a:bodyPr>
          <a:lstStyle/>
          <a:p>
            <a:r>
              <a:rPr lang="tr-TR" sz="2400" dirty="0">
                <a:solidFill>
                  <a:srgbClr val="D5D5D5"/>
                </a:solidFill>
                <a:latin typeface="Courier New" panose="02070309020205020404" pitchFamily="49" charset="0"/>
              </a:rPr>
              <a:t>AdaBoostClassifier(algorithm='SAMME.R', base_estimator=None, learning_rate=1.0, n_estimators=50, random_state=None)</a:t>
            </a:r>
            <a:endParaRPr lang="ru-RU" sz="2400" dirty="0"/>
          </a:p>
        </p:txBody>
      </p:sp>
      <p:sp>
        <p:nvSpPr>
          <p:cNvPr id="12" name="Прямоугольник 11">
            <a:extLst>
              <a:ext uri="{FF2B5EF4-FFF2-40B4-BE49-F238E27FC236}">
                <a16:creationId xmlns:a16="http://schemas.microsoft.com/office/drawing/2014/main" id="{61F42CD8-9FFA-4C3B-B170-5B14A9C98A83}"/>
              </a:ext>
            </a:extLst>
          </p:cNvPr>
          <p:cNvSpPr/>
          <p:nvPr/>
        </p:nvSpPr>
        <p:spPr>
          <a:xfrm>
            <a:off x="374013" y="2489175"/>
            <a:ext cx="4977645" cy="461665"/>
          </a:xfrm>
          <a:prstGeom prst="rect">
            <a:avLst/>
          </a:prstGeom>
        </p:spPr>
        <p:txBody>
          <a:bodyPr wrap="none">
            <a:spAutoFit/>
          </a:bodyPr>
          <a:lstStyle/>
          <a:p>
            <a:r>
              <a:rPr lang="tr-TR" sz="2400" dirty="0">
                <a:solidFill>
                  <a:srgbClr val="D4D4D4"/>
                </a:solidFill>
                <a:latin typeface="Courier New" panose="02070309020205020404" pitchFamily="49" charset="0"/>
              </a:rPr>
              <a:t>ABC = AdaBoostClassifier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13" name="Прямоугольник 12">
            <a:extLst>
              <a:ext uri="{FF2B5EF4-FFF2-40B4-BE49-F238E27FC236}">
                <a16:creationId xmlns:a16="http://schemas.microsoft.com/office/drawing/2014/main" id="{861A85B8-9F3F-4E01-AEB5-CFAA8ECBF5BD}"/>
              </a:ext>
            </a:extLst>
          </p:cNvPr>
          <p:cNvSpPr/>
          <p:nvPr/>
        </p:nvSpPr>
        <p:spPr>
          <a:xfrm>
            <a:off x="338810" y="5325263"/>
            <a:ext cx="4608954" cy="461665"/>
          </a:xfrm>
          <a:prstGeom prst="rect">
            <a:avLst/>
          </a:prstGeom>
        </p:spPr>
        <p:txBody>
          <a:bodyPr wrap="none">
            <a:spAutoFit/>
          </a:bodyPr>
          <a:lstStyle/>
          <a:p>
            <a:r>
              <a:rPr lang="tr-TR" sz="2400" dirty="0">
                <a:solidFill>
                  <a:srgbClr val="D4D4D4"/>
                </a:solidFill>
                <a:latin typeface="Courier New" panose="02070309020205020404" pitchFamily="49" charset="0"/>
              </a:rPr>
              <a:t>ABC.feature_importances_</a:t>
            </a:r>
            <a:endParaRPr lang="tr-TR" sz="2400" b="0" dirty="0">
              <a:solidFill>
                <a:srgbClr val="D4D4D4"/>
              </a:solidFill>
              <a:effectLst/>
              <a:latin typeface="Courier New" panose="02070309020205020404" pitchFamily="49" charset="0"/>
            </a:endParaRPr>
          </a:p>
        </p:txBody>
      </p:sp>
      <p:sp>
        <p:nvSpPr>
          <p:cNvPr id="14" name="Прямоугольник 13">
            <a:extLst>
              <a:ext uri="{FF2B5EF4-FFF2-40B4-BE49-F238E27FC236}">
                <a16:creationId xmlns:a16="http://schemas.microsoft.com/office/drawing/2014/main" id="{7C6FFFA2-282F-4F7B-9A9B-31EB9C3EAB34}"/>
              </a:ext>
            </a:extLst>
          </p:cNvPr>
          <p:cNvSpPr/>
          <p:nvPr/>
        </p:nvSpPr>
        <p:spPr>
          <a:xfrm>
            <a:off x="374013" y="6001335"/>
            <a:ext cx="4240263" cy="461665"/>
          </a:xfrm>
          <a:prstGeom prst="rect">
            <a:avLst/>
          </a:prstGeom>
        </p:spPr>
        <p:txBody>
          <a:bodyPr wrap="none">
            <a:spAutoFit/>
          </a:bodyPr>
          <a:lstStyle/>
          <a:p>
            <a:r>
              <a:rPr lang="tr-TR" sz="2400" dirty="0">
                <a:solidFill>
                  <a:srgbClr val="D4D4D4"/>
                </a:solidFill>
                <a:latin typeface="Courier New" panose="02070309020205020404" pitchFamily="49" charset="0"/>
              </a:rPr>
              <a:t>AB</a:t>
            </a:r>
            <a:r>
              <a:rPr lang="en-US" sz="2400" dirty="0">
                <a:solidFill>
                  <a:srgbClr val="D4D4D4"/>
                </a:solidFill>
                <a:latin typeface="Courier New" panose="02070309020205020404" pitchFamily="49" charset="0"/>
              </a:rPr>
              <a:t>C</a:t>
            </a:r>
            <a:r>
              <a:rPr lang="tr-TR" sz="2400" dirty="0">
                <a:solidFill>
                  <a:srgbClr val="D4D4D4"/>
                </a:solidFill>
                <a:latin typeface="Courier New" panose="02070309020205020404" pitchFamily="49" charset="0"/>
              </a:rPr>
              <a:t>.estimator_weights_</a:t>
            </a:r>
            <a:endParaRPr lang="tr-TR"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302471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Прямоугольник 5">
            <a:extLst>
              <a:ext uri="{FF2B5EF4-FFF2-40B4-BE49-F238E27FC236}">
                <a16:creationId xmlns:a16="http://schemas.microsoft.com/office/drawing/2014/main" id="{0EC5A566-DB49-4C0B-8A6D-ED2143C795CF}"/>
              </a:ext>
            </a:extLst>
          </p:cNvPr>
          <p:cNvSpPr/>
          <p:nvPr/>
        </p:nvSpPr>
        <p:spPr>
          <a:xfrm>
            <a:off x="338810" y="4057006"/>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ABR</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7" name="Прямоугольник 6">
            <a:extLst>
              <a:ext uri="{FF2B5EF4-FFF2-40B4-BE49-F238E27FC236}">
                <a16:creationId xmlns:a16="http://schemas.microsoft.com/office/drawing/2014/main" id="{150E52EA-DAE8-4137-8889-61BBCB548935}"/>
              </a:ext>
            </a:extLst>
          </p:cNvPr>
          <p:cNvSpPr/>
          <p:nvPr/>
        </p:nvSpPr>
        <p:spPr>
          <a:xfrm>
            <a:off x="338810" y="4635448"/>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ABR.predict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8" name="Заголовок 1">
            <a:extLst>
              <a:ext uri="{FF2B5EF4-FFF2-40B4-BE49-F238E27FC236}">
                <a16:creationId xmlns:a16="http://schemas.microsoft.com/office/drawing/2014/main" id="{DC544F6A-16B6-4727-A3D1-993BBA05EE54}"/>
              </a:ext>
            </a:extLst>
          </p:cNvPr>
          <p:cNvSpPr txBox="1">
            <a:spLocks/>
          </p:cNvSpPr>
          <p:nvPr/>
        </p:nvSpPr>
        <p:spPr>
          <a:xfrm>
            <a:off x="1881698" y="574117"/>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Montserrat" panose="00000500000000000000" pitchFamily="2" charset="-52"/>
                <a:ea typeface="Verdana" panose="020B0604030504040204" pitchFamily="34" charset="0"/>
              </a:rPr>
              <a:t>AdaBoost </a:t>
            </a:r>
            <a:r>
              <a:rPr lang="ru-RU" sz="3200" b="1" dirty="0">
                <a:solidFill>
                  <a:schemeClr val="bg1"/>
                </a:solidFill>
                <a:latin typeface="Montserrat" panose="00000500000000000000" pitchFamily="2" charset="-52"/>
                <a:ea typeface="Verdana" panose="020B0604030504040204" pitchFamily="34" charset="0"/>
              </a:rPr>
              <a:t>Регрессия</a:t>
            </a:r>
            <a:endParaRPr lang="ru-RU" sz="3200" dirty="0">
              <a:solidFill>
                <a:schemeClr val="bg1"/>
              </a:solidFill>
              <a:latin typeface="Montserrat" panose="00000500000000000000" pitchFamily="2" charset="-52"/>
              <a:ea typeface="Verdana" panose="020B0604030504040204" pitchFamily="34" charset="0"/>
            </a:endParaRPr>
          </a:p>
        </p:txBody>
      </p:sp>
      <p:sp>
        <p:nvSpPr>
          <p:cNvPr id="9" name="Прямоугольник 8">
            <a:extLst>
              <a:ext uri="{FF2B5EF4-FFF2-40B4-BE49-F238E27FC236}">
                <a16:creationId xmlns:a16="http://schemas.microsoft.com/office/drawing/2014/main" id="{BE04628A-C686-4BF1-B0B7-C686FC657B01}"/>
              </a:ext>
            </a:extLst>
          </p:cNvPr>
          <p:cNvSpPr/>
          <p:nvPr/>
        </p:nvSpPr>
        <p:spPr>
          <a:xfrm>
            <a:off x="4307457" y="1298106"/>
            <a:ext cx="3624710" cy="461665"/>
          </a:xfrm>
          <a:prstGeom prst="rect">
            <a:avLst/>
          </a:prstGeom>
        </p:spPr>
        <p:txBody>
          <a:bodyPr wrap="non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10" name="Прямоугольник 9">
            <a:extLst>
              <a:ext uri="{FF2B5EF4-FFF2-40B4-BE49-F238E27FC236}">
                <a16:creationId xmlns:a16="http://schemas.microsoft.com/office/drawing/2014/main" id="{E3798C40-BE88-449D-ACC9-7D51BF0E2225}"/>
              </a:ext>
            </a:extLst>
          </p:cNvPr>
          <p:cNvSpPr/>
          <p:nvPr/>
        </p:nvSpPr>
        <p:spPr>
          <a:xfrm>
            <a:off x="342948" y="1928011"/>
            <a:ext cx="921177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t>
            </a:r>
            <a:r>
              <a:rPr lang="en-US" sz="2400" dirty="0">
                <a:solidFill>
                  <a:srgbClr val="D5D5D5"/>
                </a:solidFill>
                <a:latin typeface="Courier New" panose="02070309020205020404" pitchFamily="49" charset="0"/>
              </a:rPr>
              <a:t> </a:t>
            </a:r>
            <a:r>
              <a:rPr lang="en-US" sz="2400" dirty="0" err="1">
                <a:solidFill>
                  <a:srgbClr val="D5D5D5"/>
                </a:solidFill>
                <a:latin typeface="Courier New" panose="02070309020205020404" pitchFamily="49" charset="0"/>
              </a:rPr>
              <a:t>AdaBoostRegressor</a:t>
            </a:r>
            <a:endParaRPr lang="tr-TR" sz="2400" b="0" dirty="0">
              <a:solidFill>
                <a:srgbClr val="D4D4D4"/>
              </a:solidFill>
              <a:effectLst/>
              <a:latin typeface="Courier New" panose="02070309020205020404" pitchFamily="49" charset="0"/>
            </a:endParaRPr>
          </a:p>
        </p:txBody>
      </p:sp>
      <p:sp>
        <p:nvSpPr>
          <p:cNvPr id="11" name="Прямоугольник 10">
            <a:extLst>
              <a:ext uri="{FF2B5EF4-FFF2-40B4-BE49-F238E27FC236}">
                <a16:creationId xmlns:a16="http://schemas.microsoft.com/office/drawing/2014/main" id="{6053BDF5-C4F0-4823-BEC8-38969E84C9F2}"/>
              </a:ext>
            </a:extLst>
          </p:cNvPr>
          <p:cNvSpPr/>
          <p:nvPr/>
        </p:nvSpPr>
        <p:spPr>
          <a:xfrm>
            <a:off x="374013" y="3030690"/>
            <a:ext cx="11531170" cy="830997"/>
          </a:xfrm>
          <a:prstGeom prst="rect">
            <a:avLst/>
          </a:prstGeom>
        </p:spPr>
        <p:txBody>
          <a:bodyPr wrap="square">
            <a:spAutoFit/>
          </a:bodyPr>
          <a:lstStyle/>
          <a:p>
            <a:r>
              <a:rPr lang="en-US" sz="2400" dirty="0" err="1">
                <a:solidFill>
                  <a:srgbClr val="D5D5D5"/>
                </a:solidFill>
                <a:latin typeface="Courier New" panose="02070309020205020404" pitchFamily="49" charset="0"/>
              </a:rPr>
              <a:t>AdaBoostRegressor</a:t>
            </a:r>
            <a:r>
              <a:rPr lang="en-US" sz="2400" dirty="0">
                <a:solidFill>
                  <a:srgbClr val="D5D5D5"/>
                </a:solidFill>
                <a:latin typeface="Courier New" panose="02070309020205020404" pitchFamily="49" charset="0"/>
              </a:rPr>
              <a:t>(</a:t>
            </a:r>
            <a:r>
              <a:rPr lang="en-US" sz="2400" dirty="0" err="1">
                <a:solidFill>
                  <a:srgbClr val="D5D5D5"/>
                </a:solidFill>
                <a:latin typeface="Courier New" panose="02070309020205020404" pitchFamily="49" charset="0"/>
              </a:rPr>
              <a:t>base_estimator</a:t>
            </a:r>
            <a:r>
              <a:rPr lang="en-US" sz="2400" dirty="0">
                <a:solidFill>
                  <a:srgbClr val="D5D5D5"/>
                </a:solidFill>
                <a:latin typeface="Courier New" panose="02070309020205020404" pitchFamily="49" charset="0"/>
              </a:rPr>
              <a:t>=None, </a:t>
            </a:r>
            <a:r>
              <a:rPr lang="en-US" sz="2400" dirty="0" err="1">
                <a:solidFill>
                  <a:srgbClr val="D5D5D5"/>
                </a:solidFill>
                <a:latin typeface="Courier New" panose="02070309020205020404" pitchFamily="49" charset="0"/>
              </a:rPr>
              <a:t>learning_rate</a:t>
            </a:r>
            <a:r>
              <a:rPr lang="en-US" sz="2400" dirty="0">
                <a:solidFill>
                  <a:srgbClr val="D5D5D5"/>
                </a:solidFill>
                <a:latin typeface="Courier New" panose="02070309020205020404" pitchFamily="49" charset="0"/>
              </a:rPr>
              <a:t>=1.0, loss='linear’, </a:t>
            </a:r>
            <a:r>
              <a:rPr lang="en-US" sz="2400" dirty="0" err="1">
                <a:solidFill>
                  <a:srgbClr val="D5D5D5"/>
                </a:solidFill>
                <a:latin typeface="Courier New" panose="02070309020205020404" pitchFamily="49" charset="0"/>
              </a:rPr>
              <a:t>n_estimators</a:t>
            </a:r>
            <a:r>
              <a:rPr lang="en-US" sz="2400" dirty="0">
                <a:solidFill>
                  <a:srgbClr val="D5D5D5"/>
                </a:solidFill>
                <a:latin typeface="Courier New" panose="02070309020205020404" pitchFamily="49" charset="0"/>
              </a:rPr>
              <a:t>=50, </a:t>
            </a:r>
            <a:r>
              <a:rPr lang="en-US" sz="2400" dirty="0" err="1">
                <a:solidFill>
                  <a:srgbClr val="D5D5D5"/>
                </a:solidFill>
                <a:latin typeface="Courier New" panose="02070309020205020404" pitchFamily="49" charset="0"/>
              </a:rPr>
              <a:t>random_state</a:t>
            </a:r>
            <a:r>
              <a:rPr lang="en-US" sz="2400" dirty="0">
                <a:solidFill>
                  <a:srgbClr val="D5D5D5"/>
                </a:solidFill>
                <a:latin typeface="Courier New" panose="02070309020205020404" pitchFamily="49" charset="0"/>
              </a:rPr>
              <a:t>=None)</a:t>
            </a:r>
            <a:endParaRPr lang="ru-RU" sz="2400" dirty="0"/>
          </a:p>
        </p:txBody>
      </p:sp>
      <p:sp>
        <p:nvSpPr>
          <p:cNvPr id="12" name="Прямоугольник 11">
            <a:extLst>
              <a:ext uri="{FF2B5EF4-FFF2-40B4-BE49-F238E27FC236}">
                <a16:creationId xmlns:a16="http://schemas.microsoft.com/office/drawing/2014/main" id="{6F7E7B6A-C875-433B-9C73-2FEF38946C0C}"/>
              </a:ext>
            </a:extLst>
          </p:cNvPr>
          <p:cNvSpPr/>
          <p:nvPr/>
        </p:nvSpPr>
        <p:spPr>
          <a:xfrm>
            <a:off x="374013" y="2489175"/>
            <a:ext cx="4793300" cy="461665"/>
          </a:xfrm>
          <a:prstGeom prst="rect">
            <a:avLst/>
          </a:prstGeom>
        </p:spPr>
        <p:txBody>
          <a:bodyPr wrap="none">
            <a:spAutoFit/>
          </a:bodyPr>
          <a:lstStyle/>
          <a:p>
            <a:r>
              <a:rPr lang="tr-TR" sz="2400" dirty="0">
                <a:solidFill>
                  <a:srgbClr val="D4D4D4"/>
                </a:solidFill>
                <a:latin typeface="Courier New" panose="02070309020205020404" pitchFamily="49" charset="0"/>
              </a:rPr>
              <a:t>AB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 = </a:t>
            </a:r>
            <a:r>
              <a:rPr lang="en-US" sz="2400" dirty="0" err="1">
                <a:solidFill>
                  <a:srgbClr val="D5D5D5"/>
                </a:solidFill>
                <a:latin typeface="Courier New" panose="02070309020205020404" pitchFamily="49" charset="0"/>
              </a:rPr>
              <a:t>AdaBoostRegressor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13" name="Прямоугольник 12">
            <a:extLst>
              <a:ext uri="{FF2B5EF4-FFF2-40B4-BE49-F238E27FC236}">
                <a16:creationId xmlns:a16="http://schemas.microsoft.com/office/drawing/2014/main" id="{643512F8-7713-414D-91D7-BF7E198BBA65}"/>
              </a:ext>
            </a:extLst>
          </p:cNvPr>
          <p:cNvSpPr/>
          <p:nvPr/>
        </p:nvSpPr>
        <p:spPr>
          <a:xfrm>
            <a:off x="338810" y="5325263"/>
            <a:ext cx="4608954" cy="461665"/>
          </a:xfrm>
          <a:prstGeom prst="rect">
            <a:avLst/>
          </a:prstGeom>
        </p:spPr>
        <p:txBody>
          <a:bodyPr wrap="none">
            <a:spAutoFit/>
          </a:bodyPr>
          <a:lstStyle/>
          <a:p>
            <a:r>
              <a:rPr lang="tr-TR" sz="2400" dirty="0">
                <a:solidFill>
                  <a:srgbClr val="D4D4D4"/>
                </a:solidFill>
                <a:latin typeface="Courier New" panose="02070309020205020404" pitchFamily="49" charset="0"/>
              </a:rPr>
              <a:t>AB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.feature_importances_</a:t>
            </a:r>
            <a:endParaRPr lang="tr-TR" sz="2400" b="0" dirty="0">
              <a:solidFill>
                <a:srgbClr val="D4D4D4"/>
              </a:solidFill>
              <a:effectLst/>
              <a:latin typeface="Courier New" panose="02070309020205020404" pitchFamily="49" charset="0"/>
            </a:endParaRPr>
          </a:p>
        </p:txBody>
      </p:sp>
      <p:sp>
        <p:nvSpPr>
          <p:cNvPr id="14" name="Прямоугольник 13">
            <a:extLst>
              <a:ext uri="{FF2B5EF4-FFF2-40B4-BE49-F238E27FC236}">
                <a16:creationId xmlns:a16="http://schemas.microsoft.com/office/drawing/2014/main" id="{7FD8F2CB-991D-43B9-B7CE-E31D35EE87D2}"/>
              </a:ext>
            </a:extLst>
          </p:cNvPr>
          <p:cNvSpPr/>
          <p:nvPr/>
        </p:nvSpPr>
        <p:spPr>
          <a:xfrm>
            <a:off x="374012" y="3382294"/>
            <a:ext cx="2481627" cy="4428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a:extLst>
              <a:ext uri="{FF2B5EF4-FFF2-40B4-BE49-F238E27FC236}">
                <a16:creationId xmlns:a16="http://schemas.microsoft.com/office/drawing/2014/main" id="{D4298272-54DA-42D2-ABEB-D1F10D1B39E6}"/>
              </a:ext>
            </a:extLst>
          </p:cNvPr>
          <p:cNvSpPr/>
          <p:nvPr/>
        </p:nvSpPr>
        <p:spPr>
          <a:xfrm>
            <a:off x="374012" y="5955168"/>
            <a:ext cx="4240263" cy="461665"/>
          </a:xfrm>
          <a:prstGeom prst="rect">
            <a:avLst/>
          </a:prstGeom>
        </p:spPr>
        <p:txBody>
          <a:bodyPr wrap="none">
            <a:spAutoFit/>
          </a:bodyPr>
          <a:lstStyle/>
          <a:p>
            <a:r>
              <a:rPr lang="tr-TR" sz="2400" dirty="0">
                <a:solidFill>
                  <a:srgbClr val="D4D4D4"/>
                </a:solidFill>
                <a:latin typeface="Courier New" panose="02070309020205020404" pitchFamily="49" charset="0"/>
              </a:rPr>
              <a:t>ABR.estimator_weights_</a:t>
            </a:r>
            <a:endParaRPr lang="tr-TR"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187753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62981557-F3AF-4503-814E-42729C2BA4F0}"/>
              </a:ext>
            </a:extLst>
          </p:cNvPr>
          <p:cNvSpPr>
            <a:spLocks noGrp="1"/>
          </p:cNvSpPr>
          <p:nvPr>
            <p:ph type="title"/>
          </p:nvPr>
        </p:nvSpPr>
        <p:spPr>
          <a:xfrm>
            <a:off x="1819224" y="567891"/>
            <a:ext cx="7920880" cy="827739"/>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AdaBoost</a:t>
            </a:r>
            <a:endParaRPr lang="ru-RU" sz="3200" dirty="0">
              <a:solidFill>
                <a:schemeClr val="bg1"/>
              </a:solidFill>
              <a:latin typeface="Montserrat" panose="00000500000000000000" pitchFamily="2" charset="-52"/>
              <a:ea typeface="Verdana" panose="020B0604030504040204" pitchFamily="34" charset="0"/>
            </a:endParaRPr>
          </a:p>
        </p:txBody>
      </p:sp>
      <p:sp>
        <p:nvSpPr>
          <p:cNvPr id="7" name="Заголовок 1">
            <a:extLst>
              <a:ext uri="{FF2B5EF4-FFF2-40B4-BE49-F238E27FC236}">
                <a16:creationId xmlns:a16="http://schemas.microsoft.com/office/drawing/2014/main" id="{E837DE72-1DA0-4E2F-9662-8BD437800B90}"/>
              </a:ext>
            </a:extLst>
          </p:cNvPr>
          <p:cNvSpPr txBox="1">
            <a:spLocks/>
          </p:cNvSpPr>
          <p:nvPr/>
        </p:nvSpPr>
        <p:spPr>
          <a:xfrm>
            <a:off x="2229017" y="117836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bg1"/>
                </a:solidFill>
                <a:latin typeface="Montserrat" panose="00000500000000000000" pitchFamily="2" charset="-52"/>
                <a:ea typeface="Verdana" panose="020B0604030504040204" pitchFamily="34" charset="0"/>
              </a:rPr>
              <a:t>S.W.O.T. ( in co-op with </a:t>
            </a:r>
            <a:r>
              <a:rPr lang="en-US" sz="3200" dirty="0" err="1">
                <a:solidFill>
                  <a:schemeClr val="bg1"/>
                </a:solidFill>
                <a:latin typeface="Montserrat" panose="00000500000000000000" pitchFamily="2" charset="-52"/>
                <a:ea typeface="Verdana" panose="020B0604030504040204" pitchFamily="34" charset="0"/>
              </a:rPr>
              <a:t>ChatGPT</a:t>
            </a:r>
            <a:r>
              <a:rPr lang="en-US" sz="3200" dirty="0">
                <a:solidFill>
                  <a:schemeClr val="bg1"/>
                </a:solidFill>
                <a:latin typeface="Montserrat" panose="00000500000000000000" pitchFamily="2" charset="-52"/>
                <a:ea typeface="Verdana" panose="020B0604030504040204" pitchFamily="34" charset="0"/>
              </a:rPr>
              <a:t>)</a:t>
            </a:r>
            <a:r>
              <a:rPr lang="ru-RU" sz="3200" dirty="0">
                <a:solidFill>
                  <a:schemeClr val="bg1"/>
                </a:solidFill>
                <a:latin typeface="Montserrat" panose="00000500000000000000" pitchFamily="2" charset="-52"/>
                <a:ea typeface="Verdana" panose="020B0604030504040204" pitchFamily="34" charset="0"/>
              </a:rPr>
              <a:t> </a:t>
            </a:r>
          </a:p>
        </p:txBody>
      </p:sp>
      <p:sp>
        <p:nvSpPr>
          <p:cNvPr id="8" name="Прямоугольник 7">
            <a:extLst>
              <a:ext uri="{FF2B5EF4-FFF2-40B4-BE49-F238E27FC236}">
                <a16:creationId xmlns:a16="http://schemas.microsoft.com/office/drawing/2014/main" id="{6F9988E6-56AF-428A-86E4-6D2EA1AE423D}"/>
              </a:ext>
            </a:extLst>
          </p:cNvPr>
          <p:cNvSpPr/>
          <p:nvPr/>
        </p:nvSpPr>
        <p:spPr>
          <a:xfrm>
            <a:off x="224295" y="1715954"/>
            <a:ext cx="11852210" cy="4893647"/>
          </a:xfrm>
          <a:prstGeom prst="rect">
            <a:avLst/>
          </a:prstGeom>
        </p:spPr>
        <p:txBody>
          <a:bodyPr wrap="squar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Сильные Стороны</a:t>
            </a:r>
          </a:p>
          <a:p>
            <a:pPr marL="342900" indent="-342900">
              <a:buClr>
                <a:schemeClr val="bg2"/>
              </a:buClr>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Универсальность</a:t>
            </a:r>
          </a:p>
          <a:p>
            <a:pPr marL="342900" indent="-342900">
              <a:buClr>
                <a:schemeClr val="bg2"/>
              </a:buClr>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Высокая скорость схождения </a:t>
            </a:r>
          </a:p>
          <a:p>
            <a:pPr marL="342900" indent="-342900">
              <a:buClr>
                <a:schemeClr val="bg2"/>
              </a:buClr>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Относительная простота понимания и визуализации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Стороны</a:t>
            </a:r>
          </a:p>
          <a:p>
            <a:pPr marL="342900" indent="-342900">
              <a:buClr>
                <a:schemeClr val="bg2"/>
              </a:buClr>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Чувствительность к зашумленным данным и выбросам</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Возможности</a:t>
            </a:r>
          </a:p>
          <a:p>
            <a:pPr marL="342900" indent="-342900">
              <a:buClr>
                <a:schemeClr val="bg2"/>
              </a:buClr>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Осуществляет выбор признаков и имеет не так много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гиперпараметров</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для настройки</a:t>
            </a:r>
          </a:p>
          <a:p>
            <a:pPr marL="342900" indent="-342900">
              <a:buClr>
                <a:schemeClr val="bg2"/>
              </a:buClr>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Можно крутить разные базовые модели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Трудности</a:t>
            </a:r>
          </a:p>
          <a:p>
            <a:pPr marL="342900" indent="-342900">
              <a:buClr>
                <a:schemeClr val="bg2"/>
              </a:buClr>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Неоптимальное решение</a:t>
            </a:r>
          </a:p>
          <a:p>
            <a:pPr marL="342900" indent="-342900">
              <a:buClr>
                <a:schemeClr val="bg2"/>
              </a:buClr>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Будет сходится пока не надоест (если не ограничивать)</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3972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10730063"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sym typeface="Montserrat"/>
              </a:rPr>
              <a:t>В предыдущей серии</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Ансамбли Моделей Машинного Обучения: </a:t>
            </a:r>
            <a:r>
              <a:rPr lang="en-US" sz="2261" b="1" dirty="0">
                <a:solidFill>
                  <a:schemeClr val="bg1"/>
                </a:solidFill>
                <a:latin typeface="Montserrat"/>
                <a:sym typeface="Montserrat"/>
              </a:rPr>
              <a:t>Gradient Boosting</a:t>
            </a:r>
            <a:endParaRPr lang="ru-RU" sz="2261" b="1" dirty="0">
              <a:solidFill>
                <a:schemeClr val="bg1"/>
              </a:solidFill>
              <a:latin typeface="Montserrat"/>
              <a:sym typeface="Montserrat"/>
            </a:endParaRP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ea typeface="Montserrat"/>
                <a:cs typeface="Montserrat"/>
                <a:sym typeface="Montserrat"/>
              </a:rPr>
              <a:t>Рефлексия</a:t>
            </a:r>
            <a:endParaRPr sz="2261" dirty="0">
              <a:solidFill>
                <a:schemeClr val="tx1">
                  <a:lumMod val="90000"/>
                  <a:lumOff val="10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2.9 Деревья Решений и Ансамбли Моделей</a:t>
            </a:r>
          </a:p>
        </p:txBody>
      </p:sp>
    </p:spTree>
    <p:extLst>
      <p:ext uri="{BB962C8B-B14F-4D97-AF65-F5344CB8AC3E}">
        <p14:creationId xmlns:p14="http://schemas.microsoft.com/office/powerpoint/2010/main" val="1802597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39" name="Полилиния: фигура 38">
            <a:extLst>
              <a:ext uri="{FF2B5EF4-FFF2-40B4-BE49-F238E27FC236}">
                <a16:creationId xmlns:a16="http://schemas.microsoft.com/office/drawing/2014/main" id="{2594E885-C6BC-4011-A0AE-E828FEBE869B}"/>
              </a:ext>
            </a:extLst>
          </p:cNvPr>
          <p:cNvSpPr/>
          <p:nvPr/>
        </p:nvSpPr>
        <p:spPr>
          <a:xfrm>
            <a:off x="9352514" y="3011967"/>
            <a:ext cx="2885727" cy="1734579"/>
          </a:xfrm>
          <a:custGeom>
            <a:avLst/>
            <a:gdLst>
              <a:gd name="connsiteX0" fmla="*/ 0 w 5624623"/>
              <a:gd name="connsiteY0" fmla="*/ 1531823 h 3233248"/>
              <a:gd name="connsiteX1" fmla="*/ 1222744 w 5624623"/>
              <a:gd name="connsiteY1" fmla="*/ 3233032 h 3233248"/>
              <a:gd name="connsiteX2" fmla="*/ 2987749 w 5624623"/>
              <a:gd name="connsiteY2" fmla="*/ 1638148 h 3233248"/>
              <a:gd name="connsiteX3" fmla="*/ 4189228 w 5624623"/>
              <a:gd name="connsiteY3" fmla="*/ 734 h 3233248"/>
              <a:gd name="connsiteX4" fmla="*/ 5624623 w 5624623"/>
              <a:gd name="connsiteY4" fmla="*/ 1840167 h 323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623" h="3233248">
                <a:moveTo>
                  <a:pt x="0" y="1531823"/>
                </a:moveTo>
                <a:cubicBezTo>
                  <a:pt x="362393" y="2373567"/>
                  <a:pt x="724786" y="3215311"/>
                  <a:pt x="1222744" y="3233032"/>
                </a:cubicBezTo>
                <a:cubicBezTo>
                  <a:pt x="1720702" y="3250753"/>
                  <a:pt x="2493335" y="2176864"/>
                  <a:pt x="2987749" y="1638148"/>
                </a:cubicBezTo>
                <a:cubicBezTo>
                  <a:pt x="3482163" y="1099432"/>
                  <a:pt x="3749749" y="-32936"/>
                  <a:pt x="4189228" y="734"/>
                </a:cubicBezTo>
                <a:cubicBezTo>
                  <a:pt x="4628707" y="34404"/>
                  <a:pt x="5413744" y="1551316"/>
                  <a:pt x="5624623" y="184016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sp>
        <p:nvSpPr>
          <p:cNvPr id="40" name="Заголовок 3">
            <a:extLst>
              <a:ext uri="{FF2B5EF4-FFF2-40B4-BE49-F238E27FC236}">
                <a16:creationId xmlns:a16="http://schemas.microsoft.com/office/drawing/2014/main" id="{291B56E2-E71F-4042-9DBB-323336B90C4C}"/>
              </a:ext>
            </a:extLst>
          </p:cNvPr>
          <p:cNvSpPr>
            <a:spLocks noGrp="1"/>
          </p:cNvSpPr>
          <p:nvPr>
            <p:ph type="title"/>
          </p:nvPr>
        </p:nvSpPr>
        <p:spPr>
          <a:xfrm>
            <a:off x="841938" y="382094"/>
            <a:ext cx="10972800" cy="857932"/>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Gradient Boosting : </a:t>
            </a:r>
            <a:r>
              <a:rPr lang="ru-RU" sz="3200" dirty="0">
                <a:solidFill>
                  <a:schemeClr val="bg1"/>
                </a:solidFill>
                <a:latin typeface="Montserrat" panose="00000500000000000000" pitchFamily="2" charset="-52"/>
                <a:ea typeface="Verdana" panose="020B0604030504040204" pitchFamily="34" charset="0"/>
              </a:rPr>
              <a:t>Алгоритм</a:t>
            </a:r>
            <a:endParaRPr lang="ru-RU" sz="3200" dirty="0">
              <a:latin typeface="Montserrat" panose="00000500000000000000" pitchFamily="2" charset="-52"/>
            </a:endParaRPr>
          </a:p>
        </p:txBody>
      </p:sp>
      <mc:AlternateContent xmlns:mc="http://schemas.openxmlformats.org/markup-compatibility/2006" xmlns:a14="http://schemas.microsoft.com/office/drawing/2010/main">
        <mc:Choice Requires="a14">
          <p:sp>
            <p:nvSpPr>
              <p:cNvPr id="41" name="Прямоугольник 40">
                <a:extLst>
                  <a:ext uri="{FF2B5EF4-FFF2-40B4-BE49-F238E27FC236}">
                    <a16:creationId xmlns:a16="http://schemas.microsoft.com/office/drawing/2014/main" id="{4FCEE39C-3EB7-426A-B317-BE7EB5F7899D}"/>
                  </a:ext>
                </a:extLst>
              </p:cNvPr>
              <p:cNvSpPr/>
              <p:nvPr/>
            </p:nvSpPr>
            <p:spPr>
              <a:xfrm>
                <a:off x="315851" y="1349731"/>
                <a:ext cx="8692444" cy="648191"/>
              </a:xfrm>
              <a:prstGeom prst="rect">
                <a:avLst/>
              </a:prstGeom>
            </p:spPr>
            <p:txBody>
              <a:bodyPr wrap="none">
                <a:spAutoFit/>
              </a:bodyPr>
              <a:lstStyle/>
              <a:p>
                <a14:m>
                  <m:oMath xmlns:m="http://schemas.openxmlformats.org/officeDocument/2006/math">
                    <m:r>
                      <a:rPr lang="en-US" sz="3200" b="0" i="1" smtClean="0">
                        <a:solidFill>
                          <a:schemeClr val="bg1"/>
                        </a:solidFill>
                        <a:latin typeface="Cambria Math" panose="02040503050406030204" pitchFamily="18" charset="0"/>
                      </a:rPr>
                      <m:t>𝐿</m:t>
                    </m:r>
                    <m:d>
                      <m:dPr>
                        <m:ctrlPr>
                          <a:rPr lang="en-US" sz="3200" b="1"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𝒚</m:t>
                        </m:r>
                        <m:r>
                          <a:rPr lang="en-US" sz="3200" b="1" i="1" smtClean="0">
                            <a:solidFill>
                              <a:schemeClr val="bg1"/>
                            </a:solidFill>
                            <a:latin typeface="Cambria Math" panose="02040503050406030204" pitchFamily="18" charset="0"/>
                          </a:rPr>
                          <m:t>,</m:t>
                        </m:r>
                        <m:acc>
                          <m:accPr>
                            <m:chr m:val="̂"/>
                            <m:ctrlPr>
                              <a:rPr lang="en-US" sz="3200" b="1" i="1" smtClean="0">
                                <a:solidFill>
                                  <a:schemeClr val="bg1"/>
                                </a:solidFill>
                                <a:latin typeface="Cambria Math" panose="02040503050406030204" pitchFamily="18" charset="0"/>
                              </a:rPr>
                            </m:ctrlPr>
                          </m:accPr>
                          <m:e>
                            <m:r>
                              <a:rPr lang="en-US" sz="3200" b="1" i="1" smtClean="0">
                                <a:solidFill>
                                  <a:schemeClr val="bg1"/>
                                </a:solidFill>
                                <a:latin typeface="Cambria Math" panose="02040503050406030204" pitchFamily="18" charset="0"/>
                              </a:rPr>
                              <m:t>𝒚</m:t>
                            </m:r>
                          </m:e>
                        </m:acc>
                        <m:d>
                          <m:dPr>
                            <m:ctrlPr>
                              <a:rPr lang="en-US" sz="3200" b="0"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𝑿</m:t>
                            </m:r>
                          </m:e>
                        </m:d>
                      </m:e>
                    </m:d>
                  </m:oMath>
                </a14:m>
                <a:r>
                  <a:rPr lang="en-US" sz="2800" dirty="0">
                    <a:latin typeface="Montserrat" panose="00000500000000000000" pitchFamily="2" charset="-52"/>
                  </a:rPr>
                  <a:t> </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dirty="0">
                    <a:solidFill>
                      <a:schemeClr val="bg1"/>
                    </a:solidFill>
                    <a:latin typeface="Montserrat" panose="00000500000000000000" pitchFamily="2" charset="-52"/>
                    <a:ea typeface="Verdana" panose="020B0604030504040204" pitchFamily="34" charset="0"/>
                    <a:cs typeface="Verdana" panose="020B0604030504040204" pitchFamily="34" charset="0"/>
                  </a:rPr>
                  <a:t>дифференцируемая </a:t>
                </a:r>
                <a:r>
                  <a:rPr lang="en-US" sz="24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400" b="1" dirty="0">
                    <a:solidFill>
                      <a:schemeClr val="bg1"/>
                    </a:solidFill>
                    <a:latin typeface="Montserrat" panose="00000500000000000000" pitchFamily="2" charset="-52"/>
                    <a:ea typeface="Verdana" panose="020B0604030504040204" pitchFamily="34" charset="0"/>
                    <a:cs typeface="Verdana" panose="020B0604030504040204" pitchFamily="34" charset="0"/>
                  </a:rPr>
                  <a:t>Функция потерь</a:t>
                </a:r>
                <a:endParaRPr lang="ru-RU" sz="2800" b="1" dirty="0">
                  <a:latin typeface="Montserrat" panose="00000500000000000000" pitchFamily="2" charset="-52"/>
                </a:endParaRPr>
              </a:p>
            </p:txBody>
          </p:sp>
        </mc:Choice>
        <mc:Fallback xmlns="">
          <p:sp>
            <p:nvSpPr>
              <p:cNvPr id="41" name="Прямоугольник 40">
                <a:extLst>
                  <a:ext uri="{FF2B5EF4-FFF2-40B4-BE49-F238E27FC236}">
                    <a16:creationId xmlns:a16="http://schemas.microsoft.com/office/drawing/2014/main" id="{4FCEE39C-3EB7-426A-B317-BE7EB5F7899D}"/>
                  </a:ext>
                </a:extLst>
              </p:cNvPr>
              <p:cNvSpPr>
                <a:spLocks noRot="1" noChangeAspect="1" noMove="1" noResize="1" noEditPoints="1" noAdjustHandles="1" noChangeArrowheads="1" noChangeShapeType="1" noTextEdit="1"/>
              </p:cNvSpPr>
              <p:nvPr/>
            </p:nvSpPr>
            <p:spPr>
              <a:xfrm>
                <a:off x="315851" y="1349731"/>
                <a:ext cx="8692444" cy="648191"/>
              </a:xfrm>
              <a:prstGeom prst="rect">
                <a:avLst/>
              </a:prstGeom>
              <a:blipFill>
                <a:blip r:embed="rId4"/>
                <a:stretch>
                  <a:fillRect b="-121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E7E986B-0477-46A7-8DCB-775D8840F3EA}"/>
                  </a:ext>
                </a:extLst>
              </p:cNvPr>
              <p:cNvSpPr txBox="1"/>
              <p:nvPr/>
            </p:nvSpPr>
            <p:spPr>
              <a:xfrm>
                <a:off x="9029748" y="1342588"/>
                <a:ext cx="2542426"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𝑆𝐸</m:t>
                      </m:r>
                      <m:r>
                        <a:rPr lang="ru-RU"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1</m:t>
                          </m:r>
                        </m:num>
                        <m:den>
                          <m:r>
                            <a:rPr lang="en-US" sz="2800" b="0" i="1" smtClean="0">
                              <a:solidFill>
                                <a:schemeClr val="bg1"/>
                              </a:solidFill>
                              <a:latin typeface="Cambria Math" panose="02040503050406030204" pitchFamily="18" charset="0"/>
                            </a:rPr>
                            <m:t>2</m:t>
                          </m:r>
                        </m:den>
                      </m:f>
                      <m:sSup>
                        <m:sSupPr>
                          <m:ctrlPr>
                            <a:rPr lang="en-US" sz="2800" i="1">
                              <a:solidFill>
                                <a:schemeClr val="bg1"/>
                              </a:solidFill>
                              <a:latin typeface="Cambria Math" panose="02040503050406030204" pitchFamily="18" charset="0"/>
                              <a:ea typeface="Verdana" panose="020B0604030504040204" pitchFamily="34" charset="0"/>
                            </a:rPr>
                          </m:ctrlPr>
                        </m:sSupPr>
                        <m:e>
                          <m:r>
                            <a:rPr lang="en-US" sz="2800" i="1">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ea typeface="Verdana" panose="020B0604030504040204" pitchFamily="34" charset="0"/>
                            </a:rPr>
                            <m:t>𝑦</m:t>
                          </m:r>
                          <m:r>
                            <a:rPr lang="en-US" sz="2800" i="1">
                              <a:solidFill>
                                <a:schemeClr val="bg1"/>
                              </a:solidFill>
                              <a:latin typeface="Cambria Math" panose="02040503050406030204" pitchFamily="18" charset="0"/>
                              <a:ea typeface="Verdana" panose="020B0604030504040204" pitchFamily="34" charset="0"/>
                            </a:rPr>
                            <m:t>−</m:t>
                          </m:r>
                          <m:acc>
                            <m:accPr>
                              <m:chr m:val="̂"/>
                              <m:ctrlPr>
                                <a:rPr lang="ru-RU" sz="2800" i="1">
                                  <a:solidFill>
                                    <a:schemeClr val="bg1"/>
                                  </a:solidFill>
                                  <a:latin typeface="Cambria Math" panose="02040503050406030204" pitchFamily="18" charset="0"/>
                                  <a:ea typeface="Verdana" panose="020B0604030504040204" pitchFamily="34" charset="0"/>
                                </a:rPr>
                              </m:ctrlPr>
                            </m:accPr>
                            <m:e>
                              <m:r>
                                <a:rPr lang="en-US" sz="2800" i="1">
                                  <a:solidFill>
                                    <a:schemeClr val="bg1"/>
                                  </a:solidFill>
                                  <a:latin typeface="Cambria Math" panose="02040503050406030204" pitchFamily="18" charset="0"/>
                                  <a:ea typeface="Verdana" panose="020B0604030504040204" pitchFamily="34" charset="0"/>
                                </a:rPr>
                                <m:t>𝑦</m:t>
                              </m:r>
                            </m:e>
                          </m:acc>
                          <m:r>
                            <a:rPr lang="en-US" sz="2800" i="1">
                              <a:solidFill>
                                <a:schemeClr val="bg1"/>
                              </a:solidFill>
                              <a:latin typeface="Cambria Math" panose="02040503050406030204" pitchFamily="18" charset="0"/>
                              <a:ea typeface="Verdana" panose="020B0604030504040204" pitchFamily="34" charset="0"/>
                            </a:rPr>
                            <m:t>)</m:t>
                          </m:r>
                        </m:e>
                        <m:sup>
                          <m:r>
                            <a:rPr lang="en-US" sz="2800" i="1">
                              <a:solidFill>
                                <a:schemeClr val="bg1"/>
                              </a:solidFill>
                              <a:latin typeface="Cambria Math" panose="02040503050406030204" pitchFamily="18" charset="0"/>
                              <a:ea typeface="Verdana" panose="020B0604030504040204" pitchFamily="34" charset="0"/>
                            </a:rPr>
                            <m:t>2</m:t>
                          </m:r>
                        </m:sup>
                      </m:sSup>
                    </m:oMath>
                  </m:oMathPara>
                </a14:m>
                <a:endParaRPr lang="ru-RU" sz="2800" dirty="0">
                  <a:solidFill>
                    <a:schemeClr val="bg1"/>
                  </a:solidFill>
                  <a:latin typeface="Montserrat" panose="00000500000000000000" pitchFamily="2" charset="-52"/>
                </a:endParaRPr>
              </a:p>
            </p:txBody>
          </p:sp>
        </mc:Choice>
        <mc:Fallback xmlns="">
          <p:sp>
            <p:nvSpPr>
              <p:cNvPr id="42" name="TextBox 41">
                <a:extLst>
                  <a:ext uri="{FF2B5EF4-FFF2-40B4-BE49-F238E27FC236}">
                    <a16:creationId xmlns:a16="http://schemas.microsoft.com/office/drawing/2014/main" id="{AE7E986B-0477-46A7-8DCB-775D8840F3EA}"/>
                  </a:ext>
                </a:extLst>
              </p:cNvPr>
              <p:cNvSpPr txBox="1">
                <a:spLocks noRot="1" noChangeAspect="1" noMove="1" noResize="1" noEditPoints="1" noAdjustHandles="1" noChangeArrowheads="1" noChangeShapeType="1" noTextEdit="1"/>
              </p:cNvSpPr>
              <p:nvPr/>
            </p:nvSpPr>
            <p:spPr>
              <a:xfrm>
                <a:off x="9029748" y="1342588"/>
                <a:ext cx="2542426" cy="806631"/>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8F52FBB-EC2A-47B9-AB14-CE6FC7480630}"/>
                  </a:ext>
                </a:extLst>
              </p:cNvPr>
              <p:cNvSpPr txBox="1"/>
              <p:nvPr/>
            </p:nvSpPr>
            <p:spPr>
              <a:xfrm>
                <a:off x="708713" y="2587609"/>
                <a:ext cx="5988434" cy="467692"/>
              </a:xfrm>
              <a:prstGeom prst="rect">
                <a:avLst/>
              </a:prstGeom>
              <a:noFill/>
            </p:spPr>
            <p:txBody>
              <a:bodyPr wrap="none" lIns="0" tIns="0" rIns="0" bIns="0" rtlCol="0">
                <a:spAutoFit/>
              </a:bodyPr>
              <a:lstStyle/>
              <a:p>
                <a14:m>
                  <m:oMath xmlns:m="http://schemas.openxmlformats.org/officeDocument/2006/math">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𝒚</m:t>
                        </m:r>
                      </m:e>
                    </m:acc>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𝐹</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𝑿</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𝑎𝑟𝑔𝑚𝑖𝑛</m:t>
                        </m:r>
                      </m:e>
                      <m:sub>
                        <m:r>
                          <m:rPr>
                            <m:sty m:val="p"/>
                          </m:rPr>
                          <a:rPr lang="el-GR" sz="2800" i="1">
                            <a:solidFill>
                              <a:schemeClr val="bg1"/>
                            </a:solidFill>
                            <a:latin typeface="Cambria Math" panose="02040503050406030204" pitchFamily="18" charset="0"/>
                            <a:ea typeface="Verdana" panose="020B0604030504040204" pitchFamily="34" charset="0"/>
                          </a:rPr>
                          <m:t>γ</m:t>
                        </m:r>
                      </m:sub>
                    </m:sSub>
                    <m:nary>
                      <m:naryPr>
                        <m:chr m:val="∑"/>
                        <m:limLoc m:val="subSup"/>
                        <m:ctrlPr>
                          <a:rPr lang="en-US" sz="2800" i="1" smtClean="0">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i="1">
                            <a:solidFill>
                              <a:schemeClr val="bg1"/>
                            </a:solidFill>
                            <a:latin typeface="Cambria Math" panose="02040503050406030204" pitchFamily="18" charset="0"/>
                            <a:ea typeface="Verdana" panose="020B0604030504040204" pitchFamily="34" charset="0"/>
                          </a:rPr>
                          <m:t>=1</m:t>
                        </m:r>
                      </m:sub>
                      <m:sup>
                        <m:r>
                          <a:rPr lang="en-US" sz="2800" i="1">
                            <a:solidFill>
                              <a:schemeClr val="bg1"/>
                            </a:solidFill>
                            <a:latin typeface="Cambria Math" panose="02040503050406030204" pitchFamily="18" charset="0"/>
                            <a:ea typeface="Verdana" panose="020B0604030504040204" pitchFamily="34" charset="0"/>
                          </a:rPr>
                          <m:t>𝑛</m:t>
                        </m:r>
                      </m:sup>
                      <m:e>
                        <m:r>
                          <a:rPr lang="en-US" sz="2800" b="0" i="1" smtClean="0">
                            <a:solidFill>
                              <a:schemeClr val="bg1"/>
                            </a:solidFill>
                            <a:latin typeface="Cambria Math" panose="02040503050406030204" pitchFamily="18" charset="0"/>
                            <a:ea typeface="Verdana" panose="020B0604030504040204" pitchFamily="34" charset="0"/>
                          </a:rPr>
                          <m:t>𝐿</m:t>
                        </m:r>
                        <m:r>
                          <a:rPr lang="en-US" sz="2800" b="0" i="1" smtClean="0">
                            <a:solidFill>
                              <a:schemeClr val="bg1"/>
                            </a:solidFill>
                            <a:latin typeface="Cambria Math" panose="02040503050406030204" pitchFamily="18" charset="0"/>
                            <a:ea typeface="Verdana" panose="020B0604030504040204" pitchFamily="34" charset="0"/>
                          </a:rPr>
                          <m:t>(</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𝑦</m:t>
                            </m:r>
                          </m:e>
                          <m:sub>
                            <m:r>
                              <a:rPr lang="en-US" sz="2800" b="0" i="1" smtClean="0">
                                <a:solidFill>
                                  <a:schemeClr val="bg1"/>
                                </a:solidFill>
                                <a:latin typeface="Cambria Math" panose="02040503050406030204" pitchFamily="18" charset="0"/>
                                <a:ea typeface="Verdana" panose="020B0604030504040204" pitchFamily="34" charset="0"/>
                              </a:rPr>
                              <m:t>𝑖</m:t>
                            </m:r>
                          </m:sub>
                        </m:sSub>
                        <m:r>
                          <a:rPr lang="en-US" sz="2800" b="0" i="1" smtClean="0">
                            <a:solidFill>
                              <a:schemeClr val="bg1"/>
                            </a:solidFill>
                            <a:latin typeface="Cambria Math" panose="02040503050406030204" pitchFamily="18" charset="0"/>
                            <a:ea typeface="Verdana" panose="020B0604030504040204" pitchFamily="34" charset="0"/>
                          </a:rPr>
                          <m:t>, </m:t>
                        </m:r>
                        <m:r>
                          <m:rPr>
                            <m:sty m:val="p"/>
                          </m:rPr>
                          <a:rPr lang="el-GR" sz="2800" b="0" i="1" smtClean="0">
                            <a:solidFill>
                              <a:schemeClr val="bg1"/>
                            </a:solidFill>
                            <a:latin typeface="Cambria Math" panose="02040503050406030204" pitchFamily="18" charset="0"/>
                            <a:ea typeface="Verdana" panose="020B0604030504040204" pitchFamily="34" charset="0"/>
                          </a:rPr>
                          <m:t>γ</m:t>
                        </m:r>
                        <m:r>
                          <a:rPr lang="en-US" sz="2800" b="0" i="1" smtClean="0">
                            <a:solidFill>
                              <a:schemeClr val="bg1"/>
                            </a:solidFill>
                            <a:latin typeface="Cambria Math" panose="02040503050406030204" pitchFamily="18" charset="0"/>
                            <a:ea typeface="Verdana" panose="020B0604030504040204" pitchFamily="34" charset="0"/>
                          </a:rPr>
                          <m:t>)</m:t>
                        </m:r>
                      </m:e>
                    </m:nary>
                  </m:oMath>
                </a14:m>
                <a:r>
                  <a:rPr lang="en-US" sz="2800" dirty="0">
                    <a:solidFill>
                      <a:schemeClr val="bg1"/>
                    </a:solidFill>
                    <a:latin typeface="Montserrat" panose="00000500000000000000" pitchFamily="2" charset="-52"/>
                  </a:rPr>
                  <a:t> </a:t>
                </a:r>
                <a:endParaRPr lang="ru-RU" sz="2800" dirty="0">
                  <a:solidFill>
                    <a:schemeClr val="bg1"/>
                  </a:solidFill>
                  <a:latin typeface="Montserrat" panose="00000500000000000000" pitchFamily="2" charset="-52"/>
                </a:endParaRPr>
              </a:p>
            </p:txBody>
          </p:sp>
        </mc:Choice>
        <mc:Fallback xmlns="">
          <p:sp>
            <p:nvSpPr>
              <p:cNvPr id="43" name="TextBox 42">
                <a:extLst>
                  <a:ext uri="{FF2B5EF4-FFF2-40B4-BE49-F238E27FC236}">
                    <a16:creationId xmlns:a16="http://schemas.microsoft.com/office/drawing/2014/main" id="{88F52FBB-EC2A-47B9-AB14-CE6FC7480630}"/>
                  </a:ext>
                </a:extLst>
              </p:cNvPr>
              <p:cNvSpPr txBox="1">
                <a:spLocks noRot="1" noChangeAspect="1" noMove="1" noResize="1" noEditPoints="1" noAdjustHandles="1" noChangeArrowheads="1" noChangeShapeType="1" noTextEdit="1"/>
              </p:cNvSpPr>
              <p:nvPr/>
            </p:nvSpPr>
            <p:spPr>
              <a:xfrm>
                <a:off x="708713" y="2587609"/>
                <a:ext cx="5988434" cy="467692"/>
              </a:xfrm>
              <a:prstGeom prst="rect">
                <a:avLst/>
              </a:prstGeom>
              <a:blipFill>
                <a:blip r:embed="rId6"/>
                <a:stretch>
                  <a:fillRect/>
                </a:stretch>
              </a:blipFill>
            </p:spPr>
            <p:txBody>
              <a:bodyPr/>
              <a:lstStyle/>
              <a:p>
                <a:r>
                  <a:rPr lang="ru-RU">
                    <a:noFill/>
                  </a:rPr>
                  <a:t> </a:t>
                </a:r>
              </a:p>
            </p:txBody>
          </p:sp>
        </mc:Fallback>
      </mc:AlternateContent>
      <p:sp>
        <p:nvSpPr>
          <p:cNvPr id="44" name="Прямоугольник 43">
            <a:extLst>
              <a:ext uri="{FF2B5EF4-FFF2-40B4-BE49-F238E27FC236}">
                <a16:creationId xmlns:a16="http://schemas.microsoft.com/office/drawing/2014/main" id="{3FE250BD-69A4-484C-A315-D639B567437E}"/>
              </a:ext>
            </a:extLst>
          </p:cNvPr>
          <p:cNvSpPr/>
          <p:nvPr/>
        </p:nvSpPr>
        <p:spPr>
          <a:xfrm>
            <a:off x="350459" y="2082073"/>
            <a:ext cx="1221809" cy="523220"/>
          </a:xfrm>
          <a:prstGeom prst="rect">
            <a:avLst/>
          </a:prstGeom>
        </p:spPr>
        <p:txBody>
          <a:bodyPr wrap="non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 1</a:t>
            </a:r>
            <a:endParaRPr lang="ru-RU" sz="2800" b="1" dirty="0">
              <a:latin typeface="Montserrat" panose="00000500000000000000" pitchFamily="2" charset="-52"/>
            </a:endParaRPr>
          </a:p>
        </p:txBody>
      </p:sp>
      <mc:AlternateContent xmlns:mc="http://schemas.openxmlformats.org/markup-compatibility/2006" xmlns:a14="http://schemas.microsoft.com/office/drawing/2010/main">
        <mc:Choice Requires="a14">
          <p:sp>
            <p:nvSpPr>
              <p:cNvPr id="45" name="Прямоугольник 44">
                <a:extLst>
                  <a:ext uri="{FF2B5EF4-FFF2-40B4-BE49-F238E27FC236}">
                    <a16:creationId xmlns:a16="http://schemas.microsoft.com/office/drawing/2014/main" id="{BCF584F3-3601-4E57-A0FC-D34A26DFC340}"/>
                  </a:ext>
                </a:extLst>
              </p:cNvPr>
              <p:cNvSpPr/>
              <p:nvPr/>
            </p:nvSpPr>
            <p:spPr>
              <a:xfrm>
                <a:off x="1813027" y="2081662"/>
                <a:ext cx="6439583" cy="523220"/>
              </a:xfrm>
              <a:prstGeom prst="rect">
                <a:avLst/>
              </a:prstGeom>
            </p:spPr>
            <p:txBody>
              <a:bodyPr wrap="none">
                <a:spAutoFit/>
              </a:bodyPr>
              <a:lstStyle/>
              <a:p>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Начальная модель </a:t>
                </a:r>
                <a:r>
                  <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rPr>
                  <a:t>константа</a:t>
                </a:r>
                <a:r>
                  <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r>
                      <m:rPr>
                        <m:sty m:val="p"/>
                      </m:rPr>
                      <a:rPr lang="el-GR" sz="2800" i="1">
                        <a:solidFill>
                          <a:schemeClr val="bg1"/>
                        </a:solidFill>
                        <a:latin typeface="Cambria Math" panose="02040503050406030204" pitchFamily="18" charset="0"/>
                        <a:ea typeface="Verdana" panose="020B0604030504040204" pitchFamily="34" charset="0"/>
                      </a:rPr>
                      <m:t>γ</m:t>
                    </m:r>
                  </m:oMath>
                </a14:m>
                <a:r>
                  <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endParaRPr lang="ru-RU" sz="2800" dirty="0">
                  <a:latin typeface="Montserrat" panose="00000500000000000000" pitchFamily="2" charset="-52"/>
                </a:endParaRPr>
              </a:p>
            </p:txBody>
          </p:sp>
        </mc:Choice>
        <mc:Fallback xmlns="">
          <p:sp>
            <p:nvSpPr>
              <p:cNvPr id="45" name="Прямоугольник 44">
                <a:extLst>
                  <a:ext uri="{FF2B5EF4-FFF2-40B4-BE49-F238E27FC236}">
                    <a16:creationId xmlns:a16="http://schemas.microsoft.com/office/drawing/2014/main" id="{BCF584F3-3601-4E57-A0FC-D34A26DFC340}"/>
                  </a:ext>
                </a:extLst>
              </p:cNvPr>
              <p:cNvSpPr>
                <a:spLocks noRot="1" noChangeAspect="1" noMove="1" noResize="1" noEditPoints="1" noAdjustHandles="1" noChangeArrowheads="1" noChangeShapeType="1" noTextEdit="1"/>
              </p:cNvSpPr>
              <p:nvPr/>
            </p:nvSpPr>
            <p:spPr>
              <a:xfrm>
                <a:off x="1813027" y="2081662"/>
                <a:ext cx="6439583" cy="523220"/>
              </a:xfrm>
              <a:prstGeom prst="rect">
                <a:avLst/>
              </a:prstGeom>
              <a:blipFill>
                <a:blip r:embed="rId7"/>
                <a:stretch>
                  <a:fillRect l="-1892" t="-10465" b="-325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2D93FC4-8D19-4151-BEC7-803BA77BF62F}"/>
                  </a:ext>
                </a:extLst>
              </p:cNvPr>
              <p:cNvSpPr txBox="1"/>
              <p:nvPr/>
            </p:nvSpPr>
            <p:spPr>
              <a:xfrm>
                <a:off x="8922683" y="2213903"/>
                <a:ext cx="2228495" cy="865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800" i="1" smtClean="0">
                          <a:solidFill>
                            <a:schemeClr val="bg1"/>
                          </a:solidFill>
                          <a:latin typeface="Cambria Math" panose="02040503050406030204" pitchFamily="18" charset="0"/>
                          <a:ea typeface="Verdana" panose="020B0604030504040204" pitchFamily="34" charset="0"/>
                        </a:rPr>
                        <m:t>γ</m:t>
                      </m:r>
                      <m:r>
                        <a:rPr lang="ru-RU"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1</m:t>
                          </m:r>
                        </m:num>
                        <m:den>
                          <m:r>
                            <a:rPr lang="en-US" sz="2800" b="0" i="1" smtClean="0">
                              <a:solidFill>
                                <a:schemeClr val="bg1"/>
                              </a:solidFill>
                              <a:latin typeface="Cambria Math" panose="02040503050406030204" pitchFamily="18" charset="0"/>
                            </a:rPr>
                            <m:t>𝑛</m:t>
                          </m:r>
                        </m:den>
                      </m:f>
                      <m:nary>
                        <m:naryPr>
                          <m:chr m:val="∑"/>
                          <m:limLoc m:val="subSup"/>
                          <m:ctrlPr>
                            <a:rPr lang="en-US" sz="2800" i="1">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i="1">
                              <a:solidFill>
                                <a:schemeClr val="bg1"/>
                              </a:solidFill>
                              <a:latin typeface="Cambria Math" panose="02040503050406030204" pitchFamily="18" charset="0"/>
                              <a:ea typeface="Verdana" panose="020B0604030504040204" pitchFamily="34" charset="0"/>
                            </a:rPr>
                            <m:t>=1</m:t>
                          </m:r>
                        </m:sub>
                        <m:sup>
                          <m:r>
                            <a:rPr lang="en-US" sz="2800" b="0" i="1" smtClean="0">
                              <a:solidFill>
                                <a:schemeClr val="bg1"/>
                              </a:solidFill>
                              <a:latin typeface="Cambria Math" panose="02040503050406030204" pitchFamily="18" charset="0"/>
                              <a:ea typeface="Verdana" panose="020B0604030504040204" pitchFamily="34" charset="0"/>
                            </a:rPr>
                            <m:t>𝑛</m:t>
                          </m:r>
                        </m:sup>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nary>
                    </m:oMath>
                  </m:oMathPara>
                </a14:m>
                <a:endParaRPr lang="ru-RU" sz="2800" dirty="0">
                  <a:solidFill>
                    <a:schemeClr val="bg1"/>
                  </a:solidFill>
                  <a:latin typeface="Montserrat" panose="00000500000000000000" pitchFamily="2" charset="-52"/>
                </a:endParaRPr>
              </a:p>
            </p:txBody>
          </p:sp>
        </mc:Choice>
        <mc:Fallback xmlns="">
          <p:sp>
            <p:nvSpPr>
              <p:cNvPr id="46" name="TextBox 45">
                <a:extLst>
                  <a:ext uri="{FF2B5EF4-FFF2-40B4-BE49-F238E27FC236}">
                    <a16:creationId xmlns:a16="http://schemas.microsoft.com/office/drawing/2014/main" id="{02D93FC4-8D19-4151-BEC7-803BA77BF62F}"/>
                  </a:ext>
                </a:extLst>
              </p:cNvPr>
              <p:cNvSpPr txBox="1">
                <a:spLocks noRot="1" noChangeAspect="1" noMove="1" noResize="1" noEditPoints="1" noAdjustHandles="1" noChangeArrowheads="1" noChangeShapeType="1" noTextEdit="1"/>
              </p:cNvSpPr>
              <p:nvPr/>
            </p:nvSpPr>
            <p:spPr>
              <a:xfrm>
                <a:off x="8922683" y="2213903"/>
                <a:ext cx="2228495" cy="865045"/>
              </a:xfrm>
              <a:prstGeom prst="rect">
                <a:avLst/>
              </a:prstGeom>
              <a:blipFill>
                <a:blip r:embed="rId8"/>
                <a:stretch>
                  <a:fillRect/>
                </a:stretch>
              </a:blipFill>
            </p:spPr>
            <p:txBody>
              <a:bodyPr/>
              <a:lstStyle/>
              <a:p>
                <a:r>
                  <a:rPr lang="ru-RU">
                    <a:noFill/>
                  </a:rPr>
                  <a:t> </a:t>
                </a:r>
              </a:p>
            </p:txBody>
          </p:sp>
        </mc:Fallback>
      </mc:AlternateContent>
      <p:sp>
        <p:nvSpPr>
          <p:cNvPr id="47" name="Прямоугольник 46">
            <a:extLst>
              <a:ext uri="{FF2B5EF4-FFF2-40B4-BE49-F238E27FC236}">
                <a16:creationId xmlns:a16="http://schemas.microsoft.com/office/drawing/2014/main" id="{37EE3DC3-868C-4E7C-A60A-DF96889D3FD2}"/>
              </a:ext>
            </a:extLst>
          </p:cNvPr>
          <p:cNvSpPr/>
          <p:nvPr/>
        </p:nvSpPr>
        <p:spPr>
          <a:xfrm>
            <a:off x="327532" y="3037617"/>
            <a:ext cx="1292341" cy="523220"/>
          </a:xfrm>
          <a:prstGeom prst="rect">
            <a:avLst/>
          </a:prstGeom>
        </p:spPr>
        <p:txBody>
          <a:bodyPr wrap="non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 2</a:t>
            </a:r>
            <a:endParaRPr lang="ru-RU" sz="2800" b="1" dirty="0">
              <a:latin typeface="Montserrat" panose="00000500000000000000" pitchFamily="2" charset="-52"/>
            </a:endParaRPr>
          </a:p>
        </p:txBody>
      </p:sp>
      <p:sp>
        <p:nvSpPr>
          <p:cNvPr id="48" name="Прямоугольник 47">
            <a:extLst>
              <a:ext uri="{FF2B5EF4-FFF2-40B4-BE49-F238E27FC236}">
                <a16:creationId xmlns:a16="http://schemas.microsoft.com/office/drawing/2014/main" id="{B919AFA3-DA9D-41CB-AA4D-659EC9C5DB93}"/>
              </a:ext>
            </a:extLst>
          </p:cNvPr>
          <p:cNvSpPr/>
          <p:nvPr/>
        </p:nvSpPr>
        <p:spPr>
          <a:xfrm>
            <a:off x="2183113" y="3037617"/>
            <a:ext cx="2560316" cy="523220"/>
          </a:xfrm>
          <a:prstGeom prst="rect">
            <a:avLst/>
          </a:prstGeom>
        </p:spPr>
        <p:txBody>
          <a:bodyPr wrap="none">
            <a:spAutoFit/>
          </a:bodyPr>
          <a:lstStyle/>
          <a:p>
            <a:r>
              <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rPr>
              <a:t>for m =1 to M:</a:t>
            </a:r>
            <a:endParaRPr lang="ru-RU" sz="2800" dirty="0">
              <a:latin typeface="Montserrat" panose="00000500000000000000" pitchFamily="2" charset="-52"/>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B10D819-69CF-4BD2-8E10-66B0A2585E24}"/>
                  </a:ext>
                </a:extLst>
              </p:cNvPr>
              <p:cNvSpPr txBox="1"/>
              <p:nvPr/>
            </p:nvSpPr>
            <p:spPr>
              <a:xfrm>
                <a:off x="523402" y="3421458"/>
                <a:ext cx="8292014" cy="698076"/>
              </a:xfrm>
              <a:prstGeom prst="rect">
                <a:avLst/>
              </a:prstGeom>
              <a:noFill/>
            </p:spPr>
            <p:txBody>
              <a:bodyPr wrap="none" lIns="0" tIns="0" rIns="0" bIns="0" rtlCol="0">
                <a:spAutoFit/>
              </a:bodyPr>
              <a:lstStyle/>
              <a:p>
                <a:r>
                  <a:rPr lang="ru-RU" sz="2800" dirty="0">
                    <a:solidFill>
                      <a:schemeClr val="bg1"/>
                    </a:solidFill>
                    <a:latin typeface="Montserrat" panose="00000500000000000000" pitchFamily="2" charset="-52"/>
                  </a:rPr>
                  <a:t>Найти остатки (</a:t>
                </a:r>
                <a:r>
                  <a:rPr lang="en-US" sz="2800" dirty="0">
                    <a:solidFill>
                      <a:schemeClr val="bg1"/>
                    </a:solidFill>
                    <a:latin typeface="Montserrat" panose="00000500000000000000" pitchFamily="2" charset="-52"/>
                  </a:rPr>
                  <a:t>residuals</a:t>
                </a:r>
                <a:r>
                  <a:rPr lang="ru-RU" sz="2800" dirty="0">
                    <a:solidFill>
                      <a:schemeClr val="bg1"/>
                    </a:solidFill>
                    <a:latin typeface="Montserrat" panose="00000500000000000000" pitchFamily="2" charset="-52"/>
                  </a:rPr>
                  <a:t>)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m:rPr>
                            <m:sty m:val="p"/>
                          </m:rPr>
                          <a:rPr lang="en-US" sz="2800" b="0" i="0" smtClean="0">
                            <a:solidFill>
                              <a:schemeClr val="bg1"/>
                            </a:solidFill>
                            <a:latin typeface="Cambria Math" panose="02040503050406030204" pitchFamily="18" charset="0"/>
                          </a:rPr>
                          <m:t>r</m:t>
                        </m:r>
                      </m:e>
                      <m:sub>
                        <m:r>
                          <m:rPr>
                            <m:sty m:val="p"/>
                          </m:rPr>
                          <a:rPr lang="en-US" sz="2800" b="0" i="0" smtClean="0">
                            <a:solidFill>
                              <a:schemeClr val="bg1"/>
                            </a:solidFill>
                            <a:latin typeface="Cambria Math" panose="02040503050406030204" pitchFamily="18" charset="0"/>
                          </a:rPr>
                          <m:t>im</m:t>
                        </m:r>
                      </m:sub>
                    </m:sSub>
                    <m:r>
                      <a:rPr lang="ru-RU"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𝐿</m:t>
                        </m:r>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𝑦</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acc>
                                  <m:accPr>
                                    <m:chr m:val="̂"/>
                                    <m:ctrlPr>
                                      <a:rPr lang="en-US" sz="2800" i="1">
                                        <a:solidFill>
                                          <a:schemeClr val="bg1"/>
                                        </a:solidFill>
                                        <a:latin typeface="Cambria Math" panose="02040503050406030204" pitchFamily="18" charset="0"/>
                                      </a:rPr>
                                    </m:ctrlPr>
                                  </m:accPr>
                                  <m:e>
                                    <m:r>
                                      <a:rPr lang="en-US" sz="2800" b="0" i="1">
                                        <a:solidFill>
                                          <a:schemeClr val="bg1"/>
                                        </a:solidFill>
                                        <a:latin typeface="Cambria Math" panose="02040503050406030204" pitchFamily="18" charset="0"/>
                                      </a:rPr>
                                      <m:t>𝑦</m:t>
                                    </m:r>
                                  </m:e>
                                </m:acc>
                              </m:e>
                              <m:sub>
                                <m:r>
                                  <a:rPr lang="en-US" sz="2800" b="0" i="1" smtClean="0">
                                    <a:solidFill>
                                      <a:schemeClr val="bg1"/>
                                    </a:solidFill>
                                    <a:latin typeface="Cambria Math" panose="02040503050406030204" pitchFamily="18" charset="0"/>
                                  </a:rPr>
                                  <m:t>𝑖</m:t>
                                </m:r>
                              </m:sub>
                            </m:sSub>
                          </m:e>
                        </m:d>
                      </m:num>
                      <m:den>
                        <m:r>
                          <a:rPr lang="en-US" sz="2800" b="0"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acc>
                              <m:accPr>
                                <m:chr m:val="̂"/>
                                <m:ctrlPr>
                                  <a:rPr lang="en-US" sz="2800" i="1">
                                    <a:solidFill>
                                      <a:schemeClr val="bg1"/>
                                    </a:solidFill>
                                    <a:latin typeface="Cambria Math" panose="02040503050406030204" pitchFamily="18" charset="0"/>
                                  </a:rPr>
                                </m:ctrlPr>
                              </m:accPr>
                              <m:e>
                                <m:r>
                                  <a:rPr lang="en-US" sz="2800" b="0" i="1">
                                    <a:solidFill>
                                      <a:schemeClr val="bg1"/>
                                    </a:solidFill>
                                    <a:latin typeface="Cambria Math" panose="02040503050406030204" pitchFamily="18" charset="0"/>
                                  </a:rPr>
                                  <m:t>𝑦</m:t>
                                </m:r>
                              </m:e>
                            </m:acc>
                          </m:e>
                          <m:sub>
                            <m:r>
                              <a:rPr lang="en-US" sz="2800" b="0" i="1" smtClean="0">
                                <a:solidFill>
                                  <a:schemeClr val="bg1"/>
                                </a:solidFill>
                                <a:latin typeface="Cambria Math" panose="02040503050406030204" pitchFamily="18" charset="0"/>
                              </a:rPr>
                              <m:t>𝑖</m:t>
                            </m:r>
                          </m:sub>
                        </m:sSub>
                      </m:den>
                    </m:f>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m:t>
                        </m:r>
                      </m:e>
                      <m:sub>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𝒚</m:t>
                            </m:r>
                          </m:e>
                        </m:acc>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𝐹</m:t>
                            </m:r>
                          </m:e>
                          <m:sub>
                            <m:r>
                              <a:rPr lang="en-US" sz="2800" b="0" i="1" smtClean="0">
                                <a:solidFill>
                                  <a:schemeClr val="bg1"/>
                                </a:solidFill>
                                <a:latin typeface="Cambria Math" panose="02040503050406030204" pitchFamily="18" charset="0"/>
                              </a:rPr>
                              <m:t>𝑚</m:t>
                            </m:r>
                            <m:r>
                              <a:rPr lang="en-US" sz="2800" b="0" i="1" smtClean="0">
                                <a:solidFill>
                                  <a:schemeClr val="bg1"/>
                                </a:solidFill>
                                <a:latin typeface="Cambria Math" panose="02040503050406030204" pitchFamily="18" charset="0"/>
                              </a:rPr>
                              <m:t>−1</m:t>
                            </m:r>
                          </m:sub>
                        </m:sSub>
                      </m:sub>
                    </m:sSub>
                  </m:oMath>
                </a14:m>
                <a:endPar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49" name="TextBox 48">
                <a:extLst>
                  <a:ext uri="{FF2B5EF4-FFF2-40B4-BE49-F238E27FC236}">
                    <a16:creationId xmlns:a16="http://schemas.microsoft.com/office/drawing/2014/main" id="{9B10D819-69CF-4BD2-8E10-66B0A2585E24}"/>
                  </a:ext>
                </a:extLst>
              </p:cNvPr>
              <p:cNvSpPr txBox="1">
                <a:spLocks noRot="1" noChangeAspect="1" noMove="1" noResize="1" noEditPoints="1" noAdjustHandles="1" noChangeArrowheads="1" noChangeShapeType="1" noTextEdit="1"/>
              </p:cNvSpPr>
              <p:nvPr/>
            </p:nvSpPr>
            <p:spPr>
              <a:xfrm>
                <a:off x="523402" y="3421458"/>
                <a:ext cx="8292014" cy="698076"/>
              </a:xfrm>
              <a:prstGeom prst="rect">
                <a:avLst/>
              </a:prstGeom>
              <a:blipFill>
                <a:blip r:embed="rId9"/>
                <a:stretch>
                  <a:fillRect l="-2647" b="-9565"/>
                </a:stretch>
              </a:blipFill>
            </p:spPr>
            <p:txBody>
              <a:bodyPr/>
              <a:lstStyle/>
              <a:p>
                <a:r>
                  <a:rPr lang="ru-RU">
                    <a:noFill/>
                  </a:rPr>
                  <a:t> </a:t>
                </a:r>
              </a:p>
            </p:txBody>
          </p:sp>
        </mc:Fallback>
      </mc:AlternateContent>
      <p:cxnSp>
        <p:nvCxnSpPr>
          <p:cNvPr id="50" name="Прямая со стрелкой 49">
            <a:extLst>
              <a:ext uri="{FF2B5EF4-FFF2-40B4-BE49-F238E27FC236}">
                <a16:creationId xmlns:a16="http://schemas.microsoft.com/office/drawing/2014/main" id="{4F6353BD-E702-4CDE-B98E-7EC573D638B7}"/>
              </a:ext>
            </a:extLst>
          </p:cNvPr>
          <p:cNvCxnSpPr>
            <a:cxnSpLocks/>
          </p:cNvCxnSpPr>
          <p:nvPr/>
        </p:nvCxnSpPr>
        <p:spPr>
          <a:xfrm>
            <a:off x="9604883" y="3847136"/>
            <a:ext cx="0" cy="3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Прямая со стрелкой 50">
            <a:extLst>
              <a:ext uri="{FF2B5EF4-FFF2-40B4-BE49-F238E27FC236}">
                <a16:creationId xmlns:a16="http://schemas.microsoft.com/office/drawing/2014/main" id="{A507A8D8-7D61-40B7-A417-349D2A7FE34A}"/>
              </a:ext>
            </a:extLst>
          </p:cNvPr>
          <p:cNvCxnSpPr>
            <a:cxnSpLocks/>
          </p:cNvCxnSpPr>
          <p:nvPr/>
        </p:nvCxnSpPr>
        <p:spPr>
          <a:xfrm>
            <a:off x="9757283" y="3847136"/>
            <a:ext cx="0" cy="7286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Прямая со стрелкой 51">
            <a:extLst>
              <a:ext uri="{FF2B5EF4-FFF2-40B4-BE49-F238E27FC236}">
                <a16:creationId xmlns:a16="http://schemas.microsoft.com/office/drawing/2014/main" id="{0AC4F638-CE32-4B3A-BCAA-1650F20411EF}"/>
              </a:ext>
            </a:extLst>
          </p:cNvPr>
          <p:cNvCxnSpPr>
            <a:cxnSpLocks/>
          </p:cNvCxnSpPr>
          <p:nvPr/>
        </p:nvCxnSpPr>
        <p:spPr>
          <a:xfrm>
            <a:off x="10036931" y="3847136"/>
            <a:ext cx="0" cy="7913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Прямая со стрелкой 52">
            <a:extLst>
              <a:ext uri="{FF2B5EF4-FFF2-40B4-BE49-F238E27FC236}">
                <a16:creationId xmlns:a16="http://schemas.microsoft.com/office/drawing/2014/main" id="{4F8FDECB-14B9-438B-9FC2-3EC383D7925D}"/>
              </a:ext>
            </a:extLst>
          </p:cNvPr>
          <p:cNvCxnSpPr>
            <a:cxnSpLocks/>
          </p:cNvCxnSpPr>
          <p:nvPr/>
        </p:nvCxnSpPr>
        <p:spPr>
          <a:xfrm>
            <a:off x="10370273" y="3879257"/>
            <a:ext cx="0" cy="6159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Прямая со стрелкой 53">
            <a:extLst>
              <a:ext uri="{FF2B5EF4-FFF2-40B4-BE49-F238E27FC236}">
                <a16:creationId xmlns:a16="http://schemas.microsoft.com/office/drawing/2014/main" id="{70736635-1E95-4888-899E-99361BA9A48A}"/>
              </a:ext>
            </a:extLst>
          </p:cNvPr>
          <p:cNvCxnSpPr>
            <a:cxnSpLocks/>
          </p:cNvCxnSpPr>
          <p:nvPr/>
        </p:nvCxnSpPr>
        <p:spPr>
          <a:xfrm>
            <a:off x="10612995" y="3847136"/>
            <a:ext cx="0" cy="3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Прямая со стрелкой 54">
            <a:extLst>
              <a:ext uri="{FF2B5EF4-FFF2-40B4-BE49-F238E27FC236}">
                <a16:creationId xmlns:a16="http://schemas.microsoft.com/office/drawing/2014/main" id="{190B59E7-D924-4B6B-9841-8F85941EE0DD}"/>
              </a:ext>
            </a:extLst>
          </p:cNvPr>
          <p:cNvCxnSpPr>
            <a:cxnSpLocks/>
          </p:cNvCxnSpPr>
          <p:nvPr/>
        </p:nvCxnSpPr>
        <p:spPr>
          <a:xfrm flipV="1">
            <a:off x="11897259" y="3543312"/>
            <a:ext cx="0" cy="335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Прямая со стрелкой 55">
            <a:extLst>
              <a:ext uri="{FF2B5EF4-FFF2-40B4-BE49-F238E27FC236}">
                <a16:creationId xmlns:a16="http://schemas.microsoft.com/office/drawing/2014/main" id="{1FB15467-CE60-4C0D-8212-4B2DA9FC749E}"/>
              </a:ext>
            </a:extLst>
          </p:cNvPr>
          <p:cNvCxnSpPr>
            <a:cxnSpLocks/>
          </p:cNvCxnSpPr>
          <p:nvPr/>
        </p:nvCxnSpPr>
        <p:spPr>
          <a:xfrm flipV="1">
            <a:off x="11694284" y="3210560"/>
            <a:ext cx="0" cy="6913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Прямая со стрелкой 56">
            <a:extLst>
              <a:ext uri="{FF2B5EF4-FFF2-40B4-BE49-F238E27FC236}">
                <a16:creationId xmlns:a16="http://schemas.microsoft.com/office/drawing/2014/main" id="{3BDD387E-EFAE-45A4-BBC0-3B46E5D628B3}"/>
              </a:ext>
            </a:extLst>
          </p:cNvPr>
          <p:cNvCxnSpPr>
            <a:cxnSpLocks/>
            <a:endCxn id="39" idx="3"/>
          </p:cNvCxnSpPr>
          <p:nvPr/>
        </p:nvCxnSpPr>
        <p:spPr>
          <a:xfrm flipV="1">
            <a:off x="11491310" y="3012361"/>
            <a:ext cx="10498" cy="8668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Прямая со стрелкой 57">
            <a:extLst>
              <a:ext uri="{FF2B5EF4-FFF2-40B4-BE49-F238E27FC236}">
                <a16:creationId xmlns:a16="http://schemas.microsoft.com/office/drawing/2014/main" id="{A9B1B1A2-972B-4B9B-8673-0EE9884BF5BE}"/>
              </a:ext>
            </a:extLst>
          </p:cNvPr>
          <p:cNvCxnSpPr>
            <a:cxnSpLocks/>
          </p:cNvCxnSpPr>
          <p:nvPr/>
        </p:nvCxnSpPr>
        <p:spPr>
          <a:xfrm flipV="1">
            <a:off x="11261067" y="3299227"/>
            <a:ext cx="0" cy="5479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Прямая со стрелкой 58">
            <a:extLst>
              <a:ext uri="{FF2B5EF4-FFF2-40B4-BE49-F238E27FC236}">
                <a16:creationId xmlns:a16="http://schemas.microsoft.com/office/drawing/2014/main" id="{CD65D26C-B198-4FF0-B3B1-71AA97955A1A}"/>
              </a:ext>
            </a:extLst>
          </p:cNvPr>
          <p:cNvCxnSpPr>
            <a:cxnSpLocks/>
          </p:cNvCxnSpPr>
          <p:nvPr/>
        </p:nvCxnSpPr>
        <p:spPr>
          <a:xfrm flipV="1">
            <a:off x="11045043" y="3577555"/>
            <a:ext cx="0" cy="301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Прямая соединительная линия 59">
            <a:extLst>
              <a:ext uri="{FF2B5EF4-FFF2-40B4-BE49-F238E27FC236}">
                <a16:creationId xmlns:a16="http://schemas.microsoft.com/office/drawing/2014/main" id="{FAE3173F-0F56-4F7A-9966-4BD28658DAED}"/>
              </a:ext>
            </a:extLst>
          </p:cNvPr>
          <p:cNvCxnSpPr>
            <a:cxnSpLocks/>
          </p:cNvCxnSpPr>
          <p:nvPr/>
        </p:nvCxnSpPr>
        <p:spPr>
          <a:xfrm>
            <a:off x="9307149" y="3879257"/>
            <a:ext cx="2937350"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B1CA24A-DB4A-4CF4-AB28-585D164C8F1E}"/>
                  </a:ext>
                </a:extLst>
              </p:cNvPr>
              <p:cNvSpPr txBox="1"/>
              <p:nvPr/>
            </p:nvSpPr>
            <p:spPr>
              <a:xfrm>
                <a:off x="515491" y="4058521"/>
                <a:ext cx="8756051" cy="901722"/>
              </a:xfrm>
              <a:prstGeom prst="rect">
                <a:avLst/>
              </a:prstGeom>
              <a:noFill/>
            </p:spPr>
            <p:txBody>
              <a:bodyPr wrap="none" lIns="0" tIns="0" rIns="0" bIns="0" rtlCol="0">
                <a:spAutoFit/>
              </a:bodyPr>
              <a:lstStyle/>
              <a:p>
                <a:r>
                  <a:rPr lang="ru-RU" sz="2800" dirty="0">
                    <a:solidFill>
                      <a:schemeClr val="bg1"/>
                    </a:solidFill>
                    <a:latin typeface="Montserrat" panose="00000500000000000000" pitchFamily="2" charset="-52"/>
                  </a:rPr>
                  <a:t>Постройте небольшое дерево на </a:t>
                </a:r>
                <a14:m>
                  <m:oMath xmlns:m="http://schemas.openxmlformats.org/officeDocument/2006/math">
                    <m:sSub>
                      <m:sSubPr>
                        <m:ctrlPr>
                          <a:rPr lang="en-US" sz="2800" i="1">
                            <a:solidFill>
                              <a:schemeClr val="bg1"/>
                            </a:solidFill>
                            <a:latin typeface="Cambria Math" panose="02040503050406030204" pitchFamily="18" charset="0"/>
                          </a:rPr>
                        </m:ctrlPr>
                      </m:sSubPr>
                      <m:e>
                        <m:r>
                          <m:rPr>
                            <m:sty m:val="p"/>
                          </m:rPr>
                          <a:rPr lang="en-US" sz="2800">
                            <a:solidFill>
                              <a:schemeClr val="bg1"/>
                            </a:solidFill>
                            <a:latin typeface="Cambria Math" panose="02040503050406030204" pitchFamily="18" charset="0"/>
                          </a:rPr>
                          <m:t>r</m:t>
                        </m:r>
                      </m:e>
                      <m:sub>
                        <m:r>
                          <m:rPr>
                            <m:sty m:val="p"/>
                          </m:rPr>
                          <a:rPr lang="en-US" sz="2800">
                            <a:solidFill>
                              <a:schemeClr val="bg1"/>
                            </a:solidFill>
                            <a:latin typeface="Cambria Math" panose="02040503050406030204" pitchFamily="18" charset="0"/>
                          </a:rPr>
                          <m:t>im</m:t>
                        </m:r>
                      </m:sub>
                    </m:sSub>
                  </m:oMath>
                </a14:m>
                <a:r>
                  <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endPar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a:p>
                <a:r>
                  <a:rPr lang="ru-RU" sz="2800" dirty="0">
                    <a:solidFill>
                      <a:schemeClr val="bg1"/>
                    </a:solidFill>
                    <a:latin typeface="Montserrat" panose="00000500000000000000" pitchFamily="2" charset="-52"/>
                  </a:rPr>
                  <a:t>Создайте терминальные регионы</a:t>
                </a:r>
                <a:r>
                  <a:rPr lang="en-US" sz="2800" dirty="0">
                    <a:solidFill>
                      <a:schemeClr val="bg1"/>
                    </a:solidFill>
                    <a:latin typeface="Montserrat" panose="00000500000000000000" pitchFamily="2" charset="-52"/>
                  </a:rPr>
                  <a:t> </a:t>
                </a:r>
                <a14:m>
                  <m:oMath xmlns:m="http://schemas.openxmlformats.org/officeDocument/2006/math">
                    <m:sSub>
                      <m:sSubPr>
                        <m:ctrlPr>
                          <a:rPr lang="en-US" sz="2800" i="1">
                            <a:solidFill>
                              <a:schemeClr val="bg1"/>
                            </a:solidFill>
                            <a:latin typeface="Cambria Math" panose="02040503050406030204" pitchFamily="18" charset="0"/>
                          </a:rPr>
                        </m:ctrlPr>
                      </m:sSubPr>
                      <m:e>
                        <m:r>
                          <m:rPr>
                            <m:sty m:val="p"/>
                          </m:rPr>
                          <a:rPr lang="en-US" sz="2800" b="0" i="0" smtClean="0">
                            <a:solidFill>
                              <a:schemeClr val="bg1"/>
                            </a:solidFill>
                            <a:latin typeface="Cambria Math" panose="02040503050406030204" pitchFamily="18" charset="0"/>
                          </a:rPr>
                          <m:t>R</m:t>
                        </m:r>
                      </m:e>
                      <m:sub>
                        <m:r>
                          <m:rPr>
                            <m:sty m:val="p"/>
                          </m:rPr>
                          <a:rPr lang="en-US" sz="2800" b="0" i="0" smtClean="0">
                            <a:solidFill>
                              <a:schemeClr val="bg1"/>
                            </a:solidFill>
                            <a:latin typeface="Cambria Math" panose="02040503050406030204" pitchFamily="18" charset="0"/>
                          </a:rPr>
                          <m:t>j</m:t>
                        </m:r>
                        <m:r>
                          <m:rPr>
                            <m:sty m:val="p"/>
                          </m:rPr>
                          <a:rPr lang="en-US" sz="2800">
                            <a:solidFill>
                              <a:schemeClr val="bg1"/>
                            </a:solidFill>
                            <a:latin typeface="Cambria Math" panose="02040503050406030204" pitchFamily="18" charset="0"/>
                          </a:rPr>
                          <m:t>m</m:t>
                        </m:r>
                      </m:sub>
                    </m:sSub>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𝑗</m:t>
                    </m:r>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𝐽</m:t>
                        </m:r>
                      </m:e>
                      <m:sub>
                        <m:r>
                          <a:rPr lang="en-US" sz="2800" b="0" i="1" smtClean="0">
                            <a:solidFill>
                              <a:schemeClr val="bg1"/>
                            </a:solidFill>
                            <a:latin typeface="Cambria Math" panose="02040503050406030204" pitchFamily="18" charset="0"/>
                          </a:rPr>
                          <m:t>𝑚</m:t>
                        </m:r>
                      </m:sub>
                    </m:sSub>
                  </m:oMath>
                </a14:m>
                <a:endPar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61" name="TextBox 60">
                <a:extLst>
                  <a:ext uri="{FF2B5EF4-FFF2-40B4-BE49-F238E27FC236}">
                    <a16:creationId xmlns:a16="http://schemas.microsoft.com/office/drawing/2014/main" id="{FB1CA24A-DB4A-4CF4-AB28-585D164C8F1E}"/>
                  </a:ext>
                </a:extLst>
              </p:cNvPr>
              <p:cNvSpPr txBox="1">
                <a:spLocks noRot="1" noChangeAspect="1" noMove="1" noResize="1" noEditPoints="1" noAdjustHandles="1" noChangeArrowheads="1" noChangeShapeType="1" noTextEdit="1"/>
              </p:cNvSpPr>
              <p:nvPr/>
            </p:nvSpPr>
            <p:spPr>
              <a:xfrm>
                <a:off x="515491" y="4058521"/>
                <a:ext cx="8756051" cy="901722"/>
              </a:xfrm>
              <a:prstGeom prst="rect">
                <a:avLst/>
              </a:prstGeom>
              <a:blipFill>
                <a:blip r:embed="rId10"/>
                <a:stretch>
                  <a:fillRect l="-2507" t="-11486" b="-18243"/>
                </a:stretch>
              </a:blipFill>
            </p:spPr>
            <p:txBody>
              <a:bodyPr/>
              <a:lstStyle/>
              <a:p>
                <a:r>
                  <a:rPr lang="ru-RU">
                    <a:noFill/>
                  </a:rPr>
                  <a:t> </a:t>
                </a:r>
              </a:p>
            </p:txBody>
          </p:sp>
        </mc:Fallback>
      </mc:AlternateContent>
      <p:cxnSp>
        <p:nvCxnSpPr>
          <p:cNvPr id="62" name="Прямая соединительная линия 61">
            <a:extLst>
              <a:ext uri="{FF2B5EF4-FFF2-40B4-BE49-F238E27FC236}">
                <a16:creationId xmlns:a16="http://schemas.microsoft.com/office/drawing/2014/main" id="{530EA55E-AFB7-40E4-B5B1-7E9457E374A8}"/>
              </a:ext>
            </a:extLst>
          </p:cNvPr>
          <p:cNvCxnSpPr>
            <a:cxnSpLocks/>
          </p:cNvCxnSpPr>
          <p:nvPr/>
        </p:nvCxnSpPr>
        <p:spPr>
          <a:xfrm>
            <a:off x="9307149" y="4351192"/>
            <a:ext cx="1564962"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63" name="Прямая соединительная линия 62">
            <a:extLst>
              <a:ext uri="{FF2B5EF4-FFF2-40B4-BE49-F238E27FC236}">
                <a16:creationId xmlns:a16="http://schemas.microsoft.com/office/drawing/2014/main" id="{282DBE89-4B70-498F-AD97-E3F81D0748A6}"/>
              </a:ext>
            </a:extLst>
          </p:cNvPr>
          <p:cNvCxnSpPr>
            <a:cxnSpLocks/>
          </p:cNvCxnSpPr>
          <p:nvPr/>
        </p:nvCxnSpPr>
        <p:spPr>
          <a:xfrm>
            <a:off x="10757011" y="3392422"/>
            <a:ext cx="148123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sp>
        <p:nvSpPr>
          <p:cNvPr id="64" name="Левая фигурная скобка 63">
            <a:extLst>
              <a:ext uri="{FF2B5EF4-FFF2-40B4-BE49-F238E27FC236}">
                <a16:creationId xmlns:a16="http://schemas.microsoft.com/office/drawing/2014/main" id="{72E8FB65-5551-4E23-81B2-4D8C0200EDC0}"/>
              </a:ext>
            </a:extLst>
          </p:cNvPr>
          <p:cNvSpPr/>
          <p:nvPr/>
        </p:nvSpPr>
        <p:spPr>
          <a:xfrm rot="5400000">
            <a:off x="9866883" y="2958919"/>
            <a:ext cx="523219" cy="1519596"/>
          </a:xfrm>
          <a:prstGeom prst="leftBrace">
            <a:avLst>
              <a:gd name="adj1" fmla="val 65233"/>
              <a:gd name="adj2"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latin typeface="Montserrat" panose="00000500000000000000" pitchFamily="2" charset="-52"/>
            </a:endParaRPr>
          </a:p>
        </p:txBody>
      </p:sp>
      <p:sp>
        <p:nvSpPr>
          <p:cNvPr id="65" name="Левая фигурная скобка 64">
            <a:extLst>
              <a:ext uri="{FF2B5EF4-FFF2-40B4-BE49-F238E27FC236}">
                <a16:creationId xmlns:a16="http://schemas.microsoft.com/office/drawing/2014/main" id="{730EE685-2C12-45DF-ACAB-66EA483D9A9F}"/>
              </a:ext>
            </a:extLst>
          </p:cNvPr>
          <p:cNvSpPr/>
          <p:nvPr/>
        </p:nvSpPr>
        <p:spPr>
          <a:xfrm rot="16200000">
            <a:off x="11262199" y="3365558"/>
            <a:ext cx="523219" cy="1519596"/>
          </a:xfrm>
          <a:prstGeom prst="leftBrace">
            <a:avLst>
              <a:gd name="adj1" fmla="val 65233"/>
              <a:gd name="adj2"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latin typeface="Montserrat" panose="00000500000000000000" pitchFamily="2" charset="-52"/>
            </a:endParaRP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2AD57D5-8ED1-451A-B8A1-216EE409AC29}"/>
                  </a:ext>
                </a:extLst>
              </p:cNvPr>
              <p:cNvSpPr txBox="1"/>
              <p:nvPr/>
            </p:nvSpPr>
            <p:spPr>
              <a:xfrm>
                <a:off x="1047718" y="5003113"/>
                <a:ext cx="10144187" cy="523285"/>
              </a:xfrm>
              <a:prstGeom prst="rect">
                <a:avLst/>
              </a:prstGeom>
              <a:noFill/>
            </p:spPr>
            <p:txBody>
              <a:bodyPr wrap="none" lIns="0" tIns="0" rIns="0" bIns="0" rtlCol="0">
                <a:spAutoFit/>
              </a:bodyPr>
              <a:lstStyle/>
              <a:p>
                <a:r>
                  <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rPr>
                  <a:t>for </a:t>
                </a:r>
                <a14:m>
                  <m:oMath xmlns:m="http://schemas.openxmlformats.org/officeDocument/2006/math">
                    <m:r>
                      <a:rPr lang="en-US" sz="2800" i="1">
                        <a:solidFill>
                          <a:schemeClr val="bg1"/>
                        </a:solidFill>
                        <a:latin typeface="Cambria Math" panose="02040503050406030204" pitchFamily="18" charset="0"/>
                      </a:rPr>
                      <m:t>𝑗</m:t>
                    </m:r>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𝐽</m:t>
                        </m:r>
                      </m:e>
                      <m:sub>
                        <m:r>
                          <a:rPr lang="en-US" sz="2800" i="1">
                            <a:solidFill>
                              <a:schemeClr val="bg1"/>
                            </a:solidFill>
                            <a:latin typeface="Cambria Math" panose="02040503050406030204" pitchFamily="18" charset="0"/>
                          </a:rPr>
                          <m:t>𝑚</m:t>
                        </m:r>
                      </m:sub>
                    </m:sSub>
                  </m:oMath>
                </a14:m>
                <a:r>
                  <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r>
                  <a:rPr lang="ru-RU" sz="2800" dirty="0">
                    <a:solidFill>
                      <a:schemeClr val="bg1"/>
                    </a:solidFill>
                    <a:latin typeface="Montserrat" panose="00000500000000000000" pitchFamily="2" charset="-52"/>
                  </a:rPr>
                  <a:t>найти</a:t>
                </a:r>
                <a:r>
                  <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sSub>
                      <m:sSubPr>
                        <m:ctrlPr>
                          <a:rPr lang="en-US" sz="2800" i="1">
                            <a:solidFill>
                              <a:schemeClr val="bg1"/>
                            </a:solidFill>
                            <a:latin typeface="Cambria Math" panose="02040503050406030204" pitchFamily="18" charset="0"/>
                          </a:rPr>
                        </m:ctrlPr>
                      </m:sSubPr>
                      <m:e>
                        <m:sSub>
                          <m:sSubPr>
                            <m:ctrlPr>
                              <a:rPr lang="en-US" sz="2800" b="0" i="1" smtClean="0">
                                <a:solidFill>
                                  <a:schemeClr val="bg1"/>
                                </a:solidFill>
                                <a:latin typeface="Cambria Math" panose="02040503050406030204" pitchFamily="18" charset="0"/>
                                <a:ea typeface="Verdana" panose="020B0604030504040204" pitchFamily="34" charset="0"/>
                              </a:rPr>
                            </m:ctrlPr>
                          </m:sSubPr>
                          <m:e>
                            <m:r>
                              <m:rPr>
                                <m:sty m:val="p"/>
                              </m:rPr>
                              <a:rPr lang="el-GR" sz="2800" i="1">
                                <a:solidFill>
                                  <a:schemeClr val="bg1"/>
                                </a:solidFill>
                                <a:latin typeface="Cambria Math" panose="02040503050406030204" pitchFamily="18" charset="0"/>
                                <a:ea typeface="Verdana" panose="020B0604030504040204" pitchFamily="34" charset="0"/>
                              </a:rPr>
                              <m:t>γ</m:t>
                            </m:r>
                          </m:e>
                          <m:sub>
                            <m:r>
                              <a:rPr lang="en-US" sz="2800" b="0" i="1" smtClean="0">
                                <a:solidFill>
                                  <a:schemeClr val="bg1"/>
                                </a:solidFill>
                                <a:latin typeface="Cambria Math" panose="02040503050406030204" pitchFamily="18" charset="0"/>
                                <a:ea typeface="Verdana" panose="020B0604030504040204" pitchFamily="34" charset="0"/>
                              </a:rPr>
                              <m:t>𝑗𝑚</m:t>
                            </m:r>
                          </m:sub>
                        </m:sSub>
                        <m:r>
                          <a:rPr lang="en-US" sz="2800" b="0" i="1" smtClean="0">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rPr>
                          <m:t>𝑎𝑟𝑔𝑚𝑖𝑛</m:t>
                        </m:r>
                      </m:e>
                      <m:sub>
                        <m:r>
                          <m:rPr>
                            <m:sty m:val="p"/>
                          </m:rPr>
                          <a:rPr lang="el-GR" sz="2800" i="1" smtClean="0">
                            <a:solidFill>
                              <a:schemeClr val="bg1"/>
                            </a:solidFill>
                            <a:latin typeface="Cambria Math" panose="02040503050406030204" pitchFamily="18" charset="0"/>
                            <a:ea typeface="Verdana" panose="020B0604030504040204" pitchFamily="34" charset="0"/>
                          </a:rPr>
                          <m:t>γ</m:t>
                        </m:r>
                      </m:sub>
                    </m:sSub>
                    <m:nary>
                      <m:naryPr>
                        <m:chr m:val="∑"/>
                        <m:limLoc m:val="subSup"/>
                        <m:supHide m:val="on"/>
                        <m:ctrlPr>
                          <a:rPr lang="en-US" sz="2800" i="1">
                            <a:solidFill>
                              <a:schemeClr val="bg1"/>
                            </a:solidFill>
                            <a:latin typeface="Cambria Math" panose="02040503050406030204" pitchFamily="18" charset="0"/>
                            <a:ea typeface="Verdana" panose="020B0604030504040204" pitchFamily="34" charset="0"/>
                          </a:rPr>
                        </m:ctrlPr>
                      </m:naryPr>
                      <m:sub>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𝑋</m:t>
                            </m:r>
                          </m:e>
                          <m:sub>
                            <m:r>
                              <a:rPr lang="en-US" sz="2800" b="0" i="1" smtClean="0">
                                <a:solidFill>
                                  <a:schemeClr val="bg1"/>
                                </a:solidFill>
                                <a:latin typeface="Cambria Math" panose="02040503050406030204" pitchFamily="18" charset="0"/>
                                <a:ea typeface="Verdana" panose="020B0604030504040204" pitchFamily="34" charset="0"/>
                              </a:rPr>
                              <m:t>𝑖</m:t>
                            </m:r>
                          </m:sub>
                        </m:sSub>
                        <m:r>
                          <m:rPr>
                            <m:nor/>
                          </m:rPr>
                          <a:rPr lang="el-GR" sz="2800" dirty="0">
                            <a:solidFill>
                              <a:schemeClr val="bg1"/>
                            </a:solidFill>
                            <a:latin typeface="Times New Roman" panose="02020603050405020304" pitchFamily="18" charset="0"/>
                            <a:cs typeface="Times New Roman" panose="02020603050405020304" pitchFamily="18" charset="0"/>
                          </a:rPr>
                          <m:t>ϵ</m:t>
                        </m:r>
                        <m:sSub>
                          <m:sSubPr>
                            <m:ctrlPr>
                              <a:rPr lang="en-US" sz="2800" b="0" i="1" dirty="0" smtClean="0">
                                <a:solidFill>
                                  <a:schemeClr val="bg1"/>
                                </a:solidFill>
                                <a:latin typeface="Cambria Math" panose="02040503050406030204" pitchFamily="18" charset="0"/>
                                <a:cs typeface="Times New Roman" panose="02020603050405020304" pitchFamily="18" charset="0"/>
                              </a:rPr>
                            </m:ctrlPr>
                          </m:sSubPr>
                          <m:e>
                            <m:r>
                              <a:rPr lang="en-US" sz="2800" b="0" i="1" dirty="0" smtClean="0">
                                <a:solidFill>
                                  <a:schemeClr val="bg1"/>
                                </a:solidFill>
                                <a:latin typeface="Cambria Math" panose="02040503050406030204" pitchFamily="18" charset="0"/>
                                <a:cs typeface="Times New Roman" panose="02020603050405020304" pitchFamily="18" charset="0"/>
                              </a:rPr>
                              <m:t>𝑅</m:t>
                            </m:r>
                          </m:e>
                          <m:sub>
                            <m:r>
                              <a:rPr lang="en-US" sz="2800" b="0" i="1" dirty="0" smtClean="0">
                                <a:solidFill>
                                  <a:schemeClr val="bg1"/>
                                </a:solidFill>
                                <a:latin typeface="Cambria Math" panose="02040503050406030204" pitchFamily="18" charset="0"/>
                                <a:cs typeface="Times New Roman" panose="02020603050405020304" pitchFamily="18" charset="0"/>
                              </a:rPr>
                              <m:t>𝑖𝑗</m:t>
                            </m:r>
                          </m:sub>
                        </m:sSub>
                      </m:sub>
                      <m:sup/>
                      <m:e>
                        <m:r>
                          <a:rPr lang="en-US" sz="2800" i="1">
                            <a:solidFill>
                              <a:schemeClr val="bg1"/>
                            </a:solidFill>
                            <a:latin typeface="Cambria Math" panose="02040503050406030204" pitchFamily="18" charset="0"/>
                            <a:ea typeface="Verdana" panose="020B0604030504040204" pitchFamily="34" charset="0"/>
                          </a:rPr>
                          <m:t>𝐿</m:t>
                        </m:r>
                        <m:r>
                          <a:rPr lang="en-US" sz="2800" i="1">
                            <a:solidFill>
                              <a:schemeClr val="bg1"/>
                            </a:solidFill>
                            <a:latin typeface="Cambria Math" panose="02040503050406030204" pitchFamily="18" charset="0"/>
                            <a:ea typeface="Verdana" panose="020B0604030504040204" pitchFamily="34" charset="0"/>
                          </a:rPr>
                          <m:t>(</m:t>
                        </m:r>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r>
                          <a:rPr lang="en-US" sz="2800" i="1">
                            <a:solidFill>
                              <a:schemeClr val="bg1"/>
                            </a:solidFill>
                            <a:latin typeface="Cambria Math" panose="02040503050406030204" pitchFamily="18" charset="0"/>
                            <a:ea typeface="Verdana" panose="020B0604030504040204" pitchFamily="34" charset="0"/>
                          </a:rPr>
                          <m:t>, </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𝐹</m:t>
                            </m:r>
                          </m:e>
                          <m:sub>
                            <m:r>
                              <a:rPr lang="en-US" sz="2800" b="0" i="1" smtClean="0">
                                <a:solidFill>
                                  <a:schemeClr val="bg1"/>
                                </a:solidFill>
                                <a:latin typeface="Cambria Math" panose="02040503050406030204" pitchFamily="18" charset="0"/>
                                <a:ea typeface="Verdana" panose="020B0604030504040204" pitchFamily="34" charset="0"/>
                              </a:rPr>
                              <m:t>𝑚</m:t>
                            </m:r>
                            <m:r>
                              <a:rPr lang="en-US" sz="2800" b="0" i="1" smtClean="0">
                                <a:solidFill>
                                  <a:schemeClr val="bg1"/>
                                </a:solidFill>
                                <a:latin typeface="Cambria Math" panose="02040503050406030204" pitchFamily="18" charset="0"/>
                                <a:ea typeface="Verdana" panose="020B0604030504040204" pitchFamily="34" charset="0"/>
                              </a:rPr>
                              <m:t>−1</m:t>
                            </m:r>
                          </m:sub>
                        </m:sSub>
                        <m:r>
                          <a:rPr lang="ru-RU" sz="2800" b="0" i="1" smtClean="0">
                            <a:solidFill>
                              <a:schemeClr val="bg1"/>
                            </a:solidFill>
                            <a:latin typeface="Cambria Math" panose="02040503050406030204" pitchFamily="18" charset="0"/>
                            <a:ea typeface="Verdana" panose="020B0604030504040204" pitchFamily="34" charset="0"/>
                          </a:rPr>
                          <m:t>(</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𝑋</m:t>
                            </m:r>
                          </m:e>
                          <m:sub>
                            <m:r>
                              <a:rPr lang="en-US" sz="2800" b="0" i="1" smtClean="0">
                                <a:solidFill>
                                  <a:schemeClr val="bg1"/>
                                </a:solidFill>
                                <a:latin typeface="Cambria Math" panose="02040503050406030204" pitchFamily="18" charset="0"/>
                                <a:ea typeface="Verdana" panose="020B0604030504040204" pitchFamily="34" charset="0"/>
                              </a:rPr>
                              <m:t>𝑖</m:t>
                            </m:r>
                          </m:sub>
                        </m:sSub>
                        <m:r>
                          <a:rPr lang="ru-RU" sz="2800" b="0" i="1" smtClean="0">
                            <a:solidFill>
                              <a:schemeClr val="bg1"/>
                            </a:solidFill>
                            <a:latin typeface="Cambria Math" panose="02040503050406030204" pitchFamily="18" charset="0"/>
                            <a:ea typeface="Verdana" panose="020B0604030504040204" pitchFamily="34" charset="0"/>
                          </a:rPr>
                          <m:t>)</m:t>
                        </m:r>
                        <m:r>
                          <a:rPr lang="en-US" sz="2800" b="0" i="1" smtClean="0">
                            <a:solidFill>
                              <a:schemeClr val="bg1"/>
                            </a:solidFill>
                            <a:latin typeface="Cambria Math" panose="02040503050406030204" pitchFamily="18" charset="0"/>
                            <a:ea typeface="Verdana" panose="020B0604030504040204" pitchFamily="34" charset="0"/>
                          </a:rPr>
                          <m:t>+</m:t>
                        </m:r>
                        <m:r>
                          <m:rPr>
                            <m:sty m:val="p"/>
                          </m:rPr>
                          <a:rPr lang="el-GR" sz="2800" i="1">
                            <a:solidFill>
                              <a:schemeClr val="bg1"/>
                            </a:solidFill>
                            <a:latin typeface="Cambria Math" panose="02040503050406030204" pitchFamily="18" charset="0"/>
                            <a:ea typeface="Verdana" panose="020B0604030504040204" pitchFamily="34" charset="0"/>
                          </a:rPr>
                          <m:t>γ</m:t>
                        </m:r>
                        <m:r>
                          <a:rPr lang="en-US" sz="2800" i="1">
                            <a:solidFill>
                              <a:schemeClr val="bg1"/>
                            </a:solidFill>
                            <a:latin typeface="Cambria Math" panose="02040503050406030204" pitchFamily="18" charset="0"/>
                            <a:ea typeface="Verdana" panose="020B0604030504040204" pitchFamily="34" charset="0"/>
                          </a:rPr>
                          <m:t>)</m:t>
                        </m:r>
                      </m:e>
                    </m:nary>
                  </m:oMath>
                </a14:m>
                <a:endPar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66" name="TextBox 65">
                <a:extLst>
                  <a:ext uri="{FF2B5EF4-FFF2-40B4-BE49-F238E27FC236}">
                    <a16:creationId xmlns:a16="http://schemas.microsoft.com/office/drawing/2014/main" id="{F2AD57D5-8ED1-451A-B8A1-216EE409AC29}"/>
                  </a:ext>
                </a:extLst>
              </p:cNvPr>
              <p:cNvSpPr txBox="1">
                <a:spLocks noRot="1" noChangeAspect="1" noMove="1" noResize="1" noEditPoints="1" noAdjustHandles="1" noChangeArrowheads="1" noChangeShapeType="1" noTextEdit="1"/>
              </p:cNvSpPr>
              <p:nvPr/>
            </p:nvSpPr>
            <p:spPr>
              <a:xfrm>
                <a:off x="1047718" y="5003113"/>
                <a:ext cx="10144187" cy="523285"/>
              </a:xfrm>
              <a:prstGeom prst="rect">
                <a:avLst/>
              </a:prstGeom>
              <a:blipFill>
                <a:blip r:embed="rId11"/>
                <a:stretch>
                  <a:fillRect l="-2163" t="-20930" b="-2209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BC60F23-CF0D-42BA-86D9-BC9A7874C50B}"/>
                  </a:ext>
                </a:extLst>
              </p:cNvPr>
              <p:cNvSpPr txBox="1"/>
              <p:nvPr/>
            </p:nvSpPr>
            <p:spPr>
              <a:xfrm>
                <a:off x="552762" y="5463089"/>
                <a:ext cx="8381333" cy="574901"/>
              </a:xfrm>
              <a:prstGeom prst="rect">
                <a:avLst/>
              </a:prstGeom>
              <a:noFill/>
            </p:spPr>
            <p:txBody>
              <a:bodyPr wrap="none" lIns="0" tIns="0" rIns="0" bIns="0" rtlCol="0">
                <a:spAutoFit/>
              </a:bodyPr>
              <a:lstStyle/>
              <a:p>
                <a:r>
                  <a:rPr lang="ru-RU" sz="2800" dirty="0">
                    <a:solidFill>
                      <a:schemeClr val="bg1"/>
                    </a:solidFill>
                    <a:latin typeface="Montserrat" panose="00000500000000000000" pitchFamily="2" charset="-52"/>
                  </a:rPr>
                  <a:t>Обновить</a:t>
                </a:r>
                <a:r>
                  <a:rPr lang="en-US" sz="2800" dirty="0">
                    <a:solidFill>
                      <a:schemeClr val="bg1"/>
                    </a:solidFill>
                    <a:latin typeface="Montserrat" panose="00000500000000000000" pitchFamily="2" charset="-52"/>
                    <a:ea typeface="Verdana" panose="020B0604030504040204" pitchFamily="34" charset="0"/>
                    <a:cs typeface="Verdana" panose="020B0604030504040204" pitchFamily="34" charset="0"/>
                  </a:rPr>
                  <a:t> </a:t>
                </a:r>
                <a14:m>
                  <m:oMath xmlns:m="http://schemas.openxmlformats.org/officeDocument/2006/math">
                    <m:sSub>
                      <m:sSubPr>
                        <m:ctrlPr>
                          <a:rPr lang="en-US" sz="2800" b="0" i="1" dirty="0" smtClean="0">
                            <a:solidFill>
                              <a:schemeClr val="bg1"/>
                            </a:solidFill>
                            <a:latin typeface="Cambria Math" panose="02040503050406030204" pitchFamily="18" charset="0"/>
                          </a:rPr>
                        </m:ctrlPr>
                      </m:sSubPr>
                      <m:e>
                        <m:r>
                          <m:rPr>
                            <m:sty m:val="p"/>
                          </m:rPr>
                          <a:rPr lang="en-US" sz="2800" dirty="0">
                            <a:solidFill>
                              <a:schemeClr val="bg1"/>
                            </a:solidFill>
                            <a:latin typeface="Cambria Math" panose="02040503050406030204" pitchFamily="18" charset="0"/>
                          </a:rPr>
                          <m:t>F</m:t>
                        </m:r>
                      </m:e>
                      <m:sub>
                        <m:r>
                          <m:rPr>
                            <m:sty m:val="p"/>
                          </m:rPr>
                          <a:rPr lang="en-US" sz="2800" b="0" i="0" dirty="0" smtClean="0">
                            <a:solidFill>
                              <a:schemeClr val="bg1"/>
                            </a:solidFill>
                            <a:latin typeface="Cambria Math" panose="02040503050406030204" pitchFamily="18" charset="0"/>
                          </a:rPr>
                          <m:t>m</m:t>
                        </m:r>
                      </m:sub>
                    </m:sSub>
                    <m:d>
                      <m:dPr>
                        <m:ctrlPr>
                          <a:rPr lang="en-US" sz="2800" b="0" i="1" dirty="0" smtClean="0">
                            <a:solidFill>
                              <a:schemeClr val="bg1"/>
                            </a:solidFill>
                            <a:latin typeface="Cambria Math" panose="02040503050406030204" pitchFamily="18" charset="0"/>
                          </a:rPr>
                        </m:ctrlPr>
                      </m:dPr>
                      <m:e>
                        <m:r>
                          <a:rPr lang="en-US" sz="2800" b="1" i="0" dirty="0" smtClean="0">
                            <a:solidFill>
                              <a:schemeClr val="bg1"/>
                            </a:solidFill>
                            <a:latin typeface="Cambria Math" panose="02040503050406030204" pitchFamily="18" charset="0"/>
                          </a:rPr>
                          <m:t>𝐗</m:t>
                        </m:r>
                      </m:e>
                    </m:d>
                    <m:r>
                      <a:rPr lang="en-US" sz="2800" b="0" i="0" dirty="0" smtClean="0">
                        <a:solidFill>
                          <a:schemeClr val="bg1"/>
                        </a:solidFill>
                        <a:latin typeface="Cambria Math" panose="02040503050406030204" pitchFamily="18" charset="0"/>
                      </a:rPr>
                      <m:t>=</m:t>
                    </m:r>
                    <m:sSub>
                      <m:sSubPr>
                        <m:ctrlPr>
                          <a:rPr lang="en-US" sz="2800" b="0" i="1" dirty="0" smtClean="0">
                            <a:solidFill>
                              <a:schemeClr val="bg1"/>
                            </a:solidFill>
                            <a:latin typeface="Cambria Math" panose="02040503050406030204" pitchFamily="18" charset="0"/>
                          </a:rPr>
                        </m:ctrlPr>
                      </m:sSubPr>
                      <m:e>
                        <m:r>
                          <m:rPr>
                            <m:sty m:val="p"/>
                          </m:rPr>
                          <a:rPr lang="en-US" sz="2800" b="0" i="0" dirty="0" smtClean="0">
                            <a:solidFill>
                              <a:schemeClr val="bg1"/>
                            </a:solidFill>
                            <a:latin typeface="Cambria Math" panose="02040503050406030204" pitchFamily="18" charset="0"/>
                          </a:rPr>
                          <m:t>F</m:t>
                        </m:r>
                      </m:e>
                      <m:sub>
                        <m:r>
                          <m:rPr>
                            <m:sty m:val="p"/>
                          </m:rPr>
                          <a:rPr lang="en-US" sz="2800" b="0" i="0" dirty="0" smtClean="0">
                            <a:solidFill>
                              <a:schemeClr val="bg1"/>
                            </a:solidFill>
                            <a:latin typeface="Cambria Math" panose="02040503050406030204" pitchFamily="18" charset="0"/>
                          </a:rPr>
                          <m:t>m</m:t>
                        </m:r>
                        <m:r>
                          <a:rPr lang="en-US" sz="2800" b="0" i="0" dirty="0" smtClean="0">
                            <a:solidFill>
                              <a:schemeClr val="bg1"/>
                            </a:solidFill>
                            <a:latin typeface="Cambria Math" panose="02040503050406030204" pitchFamily="18" charset="0"/>
                          </a:rPr>
                          <m:t>−1</m:t>
                        </m:r>
                      </m:sub>
                    </m:sSub>
                    <m:d>
                      <m:dPr>
                        <m:ctrlPr>
                          <a:rPr lang="en-US" sz="2800" b="0" i="1" dirty="0" smtClean="0">
                            <a:solidFill>
                              <a:schemeClr val="bg1"/>
                            </a:solidFill>
                            <a:latin typeface="Cambria Math" panose="02040503050406030204" pitchFamily="18" charset="0"/>
                          </a:rPr>
                        </m:ctrlPr>
                      </m:dPr>
                      <m:e>
                        <m:r>
                          <a:rPr lang="en-US" sz="2800" b="1" i="0" dirty="0" smtClean="0">
                            <a:solidFill>
                              <a:schemeClr val="bg1"/>
                            </a:solidFill>
                            <a:latin typeface="Cambria Math" panose="02040503050406030204" pitchFamily="18" charset="0"/>
                          </a:rPr>
                          <m:t>𝐗</m:t>
                        </m:r>
                      </m:e>
                    </m:d>
                    <m:r>
                      <a:rPr lang="en-US" sz="2800" b="0" i="1" dirty="0" smtClean="0">
                        <a:solidFill>
                          <a:schemeClr val="bg1"/>
                        </a:solidFill>
                        <a:latin typeface="Cambria Math" panose="02040503050406030204" pitchFamily="18" charset="0"/>
                      </a:rPr>
                      <m:t>+</m:t>
                    </m:r>
                    <m:r>
                      <m:rPr>
                        <m:sty m:val="p"/>
                      </m:rPr>
                      <a:rPr lang="el-GR" sz="2800" b="0" i="1" dirty="0" smtClean="0">
                        <a:solidFill>
                          <a:schemeClr val="bg1"/>
                        </a:solidFill>
                        <a:latin typeface="Cambria Math" panose="02040503050406030204" pitchFamily="18" charset="0"/>
                      </a:rPr>
                      <m:t>η</m:t>
                    </m:r>
                    <m:nary>
                      <m:naryPr>
                        <m:chr m:val="∑"/>
                        <m:limLoc m:val="subSup"/>
                        <m:ctrlPr>
                          <a:rPr lang="en-US" sz="2800" i="1" smtClean="0">
                            <a:solidFill>
                              <a:schemeClr val="bg1"/>
                            </a:solidFill>
                            <a:latin typeface="Cambria Math" panose="02040503050406030204" pitchFamily="18" charset="0"/>
                            <a:ea typeface="Verdana" panose="020B0604030504040204" pitchFamily="34" charset="0"/>
                          </a:rPr>
                        </m:ctrlPr>
                      </m:naryPr>
                      <m:sub>
                        <m:r>
                          <a:rPr lang="en-US" sz="2800" b="0" i="1" smtClean="0">
                            <a:solidFill>
                              <a:schemeClr val="bg1"/>
                            </a:solidFill>
                            <a:latin typeface="Cambria Math" panose="02040503050406030204" pitchFamily="18" charset="0"/>
                            <a:ea typeface="Verdana" panose="020B0604030504040204" pitchFamily="34" charset="0"/>
                          </a:rPr>
                          <m:t>𝑗</m:t>
                        </m:r>
                        <m:r>
                          <a:rPr lang="en-US" sz="2800" i="1">
                            <a:solidFill>
                              <a:schemeClr val="bg1"/>
                            </a:solidFill>
                            <a:latin typeface="Cambria Math" panose="02040503050406030204" pitchFamily="18" charset="0"/>
                            <a:ea typeface="Verdana" panose="020B0604030504040204" pitchFamily="34" charset="0"/>
                          </a:rPr>
                          <m:t>=1</m:t>
                        </m:r>
                      </m:sub>
                      <m:sup>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𝐽</m:t>
                            </m:r>
                          </m:e>
                          <m:sub>
                            <m:r>
                              <a:rPr lang="en-US" sz="2800" b="0" i="1" smtClean="0">
                                <a:solidFill>
                                  <a:schemeClr val="bg1"/>
                                </a:solidFill>
                                <a:latin typeface="Cambria Math" panose="02040503050406030204" pitchFamily="18" charset="0"/>
                                <a:ea typeface="Verdana" panose="020B0604030504040204" pitchFamily="34" charset="0"/>
                              </a:rPr>
                              <m:t>𝑚</m:t>
                            </m:r>
                          </m:sub>
                        </m:sSub>
                      </m:sup>
                      <m:e>
                        <m:sSub>
                          <m:sSubPr>
                            <m:ctrlPr>
                              <a:rPr lang="en-US" sz="2800" i="1">
                                <a:solidFill>
                                  <a:schemeClr val="bg1"/>
                                </a:solidFill>
                                <a:latin typeface="Cambria Math" panose="02040503050406030204" pitchFamily="18" charset="0"/>
                                <a:ea typeface="Verdana" panose="020B0604030504040204" pitchFamily="34" charset="0"/>
                              </a:rPr>
                            </m:ctrlPr>
                          </m:sSubPr>
                          <m:e>
                            <m:r>
                              <m:rPr>
                                <m:sty m:val="p"/>
                              </m:rPr>
                              <a:rPr lang="el-GR" sz="2800" i="1">
                                <a:solidFill>
                                  <a:schemeClr val="bg1"/>
                                </a:solidFill>
                                <a:latin typeface="Cambria Math" panose="02040503050406030204" pitchFamily="18" charset="0"/>
                                <a:ea typeface="Verdana" panose="020B0604030504040204" pitchFamily="34" charset="0"/>
                              </a:rPr>
                              <m:t>γ</m:t>
                            </m:r>
                          </m:e>
                          <m:sub>
                            <m:r>
                              <a:rPr lang="en-US" sz="2800" i="1">
                                <a:solidFill>
                                  <a:schemeClr val="bg1"/>
                                </a:solidFill>
                                <a:latin typeface="Cambria Math" panose="02040503050406030204" pitchFamily="18" charset="0"/>
                                <a:ea typeface="Verdana" panose="020B0604030504040204" pitchFamily="34" charset="0"/>
                              </a:rPr>
                              <m:t>𝑗𝑚</m:t>
                            </m:r>
                          </m:sub>
                        </m:sSub>
                        <m:r>
                          <a:rPr lang="en-US" sz="2800" b="0" i="1" smtClean="0">
                            <a:solidFill>
                              <a:schemeClr val="bg1"/>
                            </a:solidFill>
                            <a:latin typeface="Cambria Math" panose="02040503050406030204" pitchFamily="18" charset="0"/>
                            <a:ea typeface="Verdana" panose="020B0604030504040204" pitchFamily="34" charset="0"/>
                          </a:rPr>
                          <m:t>𝐼</m:t>
                        </m:r>
                        <m:r>
                          <a:rPr lang="en-US" sz="2800" i="1">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ea typeface="Verdana" panose="020B0604030504040204" pitchFamily="34" charset="0"/>
                          </a:rPr>
                          <m:t>𝑋</m:t>
                        </m:r>
                        <m:r>
                          <a:rPr lang="en-US" sz="2800" i="1" smtClean="0">
                            <a:solidFill>
                              <a:schemeClr val="bg1"/>
                            </a:solidFill>
                            <a:latin typeface="Cambria Math" panose="02040503050406030204" pitchFamily="18" charset="0"/>
                            <a:ea typeface="Cambria Math" panose="02040503050406030204" pitchFamily="18" charset="0"/>
                          </a:rPr>
                          <m:t>∈</m:t>
                        </m:r>
                        <m:sSub>
                          <m:sSubPr>
                            <m:ctrlPr>
                              <a:rPr lang="en-US" sz="2800" i="1">
                                <a:solidFill>
                                  <a:schemeClr val="bg1"/>
                                </a:solidFill>
                                <a:latin typeface="Cambria Math" panose="02040503050406030204" pitchFamily="18" charset="0"/>
                              </a:rPr>
                            </m:ctrlPr>
                          </m:sSubPr>
                          <m:e>
                            <m:r>
                              <m:rPr>
                                <m:sty m:val="p"/>
                              </m:rPr>
                              <a:rPr lang="en-US" sz="2800">
                                <a:solidFill>
                                  <a:schemeClr val="bg1"/>
                                </a:solidFill>
                                <a:latin typeface="Cambria Math" panose="02040503050406030204" pitchFamily="18" charset="0"/>
                              </a:rPr>
                              <m:t>R</m:t>
                            </m:r>
                          </m:e>
                          <m:sub>
                            <m:r>
                              <m:rPr>
                                <m:sty m:val="p"/>
                              </m:rPr>
                              <a:rPr lang="en-US" sz="2800">
                                <a:solidFill>
                                  <a:schemeClr val="bg1"/>
                                </a:solidFill>
                                <a:latin typeface="Cambria Math" panose="02040503050406030204" pitchFamily="18" charset="0"/>
                              </a:rPr>
                              <m:t>jm</m:t>
                            </m:r>
                          </m:sub>
                        </m:sSub>
                        <m:r>
                          <a:rPr lang="en-US" sz="2800" i="1">
                            <a:solidFill>
                              <a:schemeClr val="bg1"/>
                            </a:solidFill>
                            <a:latin typeface="Cambria Math" panose="02040503050406030204" pitchFamily="18" charset="0"/>
                            <a:ea typeface="Verdana" panose="020B0604030504040204" pitchFamily="34" charset="0"/>
                          </a:rPr>
                          <m:t>)</m:t>
                        </m:r>
                      </m:e>
                    </m:nary>
                  </m:oMath>
                </a14:m>
                <a:endParaRPr lang="ru-RU" sz="28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mc:Choice>
        <mc:Fallback xmlns="">
          <p:sp>
            <p:nvSpPr>
              <p:cNvPr id="67" name="TextBox 66">
                <a:extLst>
                  <a:ext uri="{FF2B5EF4-FFF2-40B4-BE49-F238E27FC236}">
                    <a16:creationId xmlns:a16="http://schemas.microsoft.com/office/drawing/2014/main" id="{2BC60F23-CF0D-42BA-86D9-BC9A7874C50B}"/>
                  </a:ext>
                </a:extLst>
              </p:cNvPr>
              <p:cNvSpPr txBox="1">
                <a:spLocks noRot="1" noChangeAspect="1" noMove="1" noResize="1" noEditPoints="1" noAdjustHandles="1" noChangeArrowheads="1" noChangeShapeType="1" noTextEdit="1"/>
              </p:cNvSpPr>
              <p:nvPr/>
            </p:nvSpPr>
            <p:spPr>
              <a:xfrm>
                <a:off x="552762" y="5463089"/>
                <a:ext cx="8381333" cy="574901"/>
              </a:xfrm>
              <a:prstGeom prst="rect">
                <a:avLst/>
              </a:prstGeom>
              <a:blipFill>
                <a:blip r:embed="rId12"/>
                <a:stretch>
                  <a:fillRect l="-2618" t="-7447" b="-24468"/>
                </a:stretch>
              </a:blipFill>
            </p:spPr>
            <p:txBody>
              <a:bodyPr/>
              <a:lstStyle/>
              <a:p>
                <a:r>
                  <a:rPr lang="ru-RU">
                    <a:noFill/>
                  </a:rPr>
                  <a:t> </a:t>
                </a:r>
              </a:p>
            </p:txBody>
          </p:sp>
        </mc:Fallback>
      </mc:AlternateContent>
      <p:sp>
        <p:nvSpPr>
          <p:cNvPr id="68" name="Прямоугольник 67">
            <a:extLst>
              <a:ext uri="{FF2B5EF4-FFF2-40B4-BE49-F238E27FC236}">
                <a16:creationId xmlns:a16="http://schemas.microsoft.com/office/drawing/2014/main" id="{65C7823D-2F36-4684-8D01-4332C9878E8F}"/>
              </a:ext>
            </a:extLst>
          </p:cNvPr>
          <p:cNvSpPr/>
          <p:nvPr/>
        </p:nvSpPr>
        <p:spPr>
          <a:xfrm>
            <a:off x="315851" y="6044280"/>
            <a:ext cx="1293944" cy="523220"/>
          </a:xfrm>
          <a:prstGeom prst="rect">
            <a:avLst/>
          </a:prstGeom>
        </p:spPr>
        <p:txBody>
          <a:bodyPr wrap="none">
            <a:spAutoFit/>
          </a:bodyPr>
          <a:lstStyle/>
          <a:p>
            <a:r>
              <a:rPr lang="ru-RU"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Шаг</a:t>
            </a:r>
            <a:r>
              <a:rPr lang="en-US" sz="2800" b="1" dirty="0">
                <a:solidFill>
                  <a:schemeClr val="bg1"/>
                </a:solidFill>
                <a:latin typeface="Montserrat" panose="00000500000000000000" pitchFamily="2" charset="-52"/>
                <a:ea typeface="Verdana" panose="020B0604030504040204" pitchFamily="34" charset="0"/>
                <a:cs typeface="Verdana" panose="020B0604030504040204" pitchFamily="34" charset="0"/>
              </a:rPr>
              <a:t> 3</a:t>
            </a:r>
            <a:endParaRPr lang="ru-RU" sz="2800" b="1" dirty="0">
              <a:latin typeface="Montserrat" panose="00000500000000000000" pitchFamily="2" charset="-52"/>
            </a:endParaRPr>
          </a:p>
        </p:txBody>
      </p:sp>
      <mc:AlternateContent xmlns:mc="http://schemas.openxmlformats.org/markup-compatibility/2006" xmlns:a14="http://schemas.microsoft.com/office/drawing/2010/main">
        <mc:Choice Requires="a14">
          <p:sp>
            <p:nvSpPr>
              <p:cNvPr id="69" name="Прямоугольник 68">
                <a:extLst>
                  <a:ext uri="{FF2B5EF4-FFF2-40B4-BE49-F238E27FC236}">
                    <a16:creationId xmlns:a16="http://schemas.microsoft.com/office/drawing/2014/main" id="{43901BD1-6CD2-4182-B1BD-77FD183B1ED8}"/>
                  </a:ext>
                </a:extLst>
              </p:cNvPr>
              <p:cNvSpPr/>
              <p:nvPr/>
            </p:nvSpPr>
            <p:spPr>
              <a:xfrm>
                <a:off x="1813027" y="6026970"/>
                <a:ext cx="2516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𝒚</m:t>
                          </m:r>
                        </m:e>
                      </m:acc>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𝐹</m:t>
                          </m:r>
                        </m:e>
                        <m:sub>
                          <m:r>
                            <a:rPr lang="en-US" sz="2800" b="0" i="1" smtClean="0">
                              <a:solidFill>
                                <a:schemeClr val="bg1"/>
                              </a:solidFill>
                              <a:latin typeface="Cambria Math" panose="02040503050406030204" pitchFamily="18" charset="0"/>
                            </a:rPr>
                            <m:t>𝑀</m:t>
                          </m:r>
                        </m:sub>
                      </m:sSub>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oMath>
                  </m:oMathPara>
                </a14:m>
                <a:endParaRPr lang="ru-RU" sz="2800" dirty="0">
                  <a:latin typeface="Montserrat" panose="00000500000000000000" pitchFamily="2" charset="-52"/>
                </a:endParaRPr>
              </a:p>
            </p:txBody>
          </p:sp>
        </mc:Choice>
        <mc:Fallback xmlns="">
          <p:sp>
            <p:nvSpPr>
              <p:cNvPr id="69" name="Прямоугольник 68">
                <a:extLst>
                  <a:ext uri="{FF2B5EF4-FFF2-40B4-BE49-F238E27FC236}">
                    <a16:creationId xmlns:a16="http://schemas.microsoft.com/office/drawing/2014/main" id="{43901BD1-6CD2-4182-B1BD-77FD183B1ED8}"/>
                  </a:ext>
                </a:extLst>
              </p:cNvPr>
              <p:cNvSpPr>
                <a:spLocks noRot="1" noChangeAspect="1" noMove="1" noResize="1" noEditPoints="1" noAdjustHandles="1" noChangeArrowheads="1" noChangeShapeType="1" noTextEdit="1"/>
              </p:cNvSpPr>
              <p:nvPr/>
            </p:nvSpPr>
            <p:spPr>
              <a:xfrm>
                <a:off x="1813027" y="6026970"/>
                <a:ext cx="2516395" cy="523220"/>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6188EE7-2273-4C87-8A44-F9493732F035}"/>
                  </a:ext>
                </a:extLst>
              </p:cNvPr>
              <p:cNvSpPr txBox="1"/>
              <p:nvPr/>
            </p:nvSpPr>
            <p:spPr>
              <a:xfrm>
                <a:off x="7762888" y="3052584"/>
                <a:ext cx="12330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bg1"/>
                          </a:solidFill>
                          <a:latin typeface="Cambria Math" panose="02040503050406030204" pitchFamily="18" charset="0"/>
                          <a:ea typeface="Verdana" panose="020B0604030504040204" pitchFamily="34" charset="0"/>
                        </a:rPr>
                        <m:t>(</m:t>
                      </m:r>
                      <m:r>
                        <a:rPr lang="en-US" sz="2800" i="1" smtClean="0">
                          <a:solidFill>
                            <a:schemeClr val="bg1"/>
                          </a:solidFill>
                          <a:latin typeface="Cambria Math" panose="02040503050406030204" pitchFamily="18" charset="0"/>
                          <a:ea typeface="Verdana" panose="020B0604030504040204" pitchFamily="34" charset="0"/>
                        </a:rPr>
                        <m:t>𝑦</m:t>
                      </m:r>
                      <m:r>
                        <a:rPr lang="en-US" sz="2800" i="1" smtClean="0">
                          <a:solidFill>
                            <a:schemeClr val="bg1"/>
                          </a:solidFill>
                          <a:latin typeface="Cambria Math" panose="02040503050406030204" pitchFamily="18" charset="0"/>
                          <a:ea typeface="Verdana" panose="020B0604030504040204" pitchFamily="34" charset="0"/>
                        </a:rPr>
                        <m:t>−</m:t>
                      </m:r>
                      <m:acc>
                        <m:accPr>
                          <m:chr m:val="̂"/>
                          <m:ctrlPr>
                            <a:rPr lang="ru-RU" sz="2800" i="1">
                              <a:solidFill>
                                <a:schemeClr val="bg1"/>
                              </a:solidFill>
                              <a:latin typeface="Cambria Math" panose="02040503050406030204" pitchFamily="18" charset="0"/>
                              <a:ea typeface="Verdana" panose="020B0604030504040204" pitchFamily="34" charset="0"/>
                            </a:rPr>
                          </m:ctrlPr>
                        </m:accPr>
                        <m:e>
                          <m:r>
                            <a:rPr lang="en-US" sz="2800" i="1">
                              <a:solidFill>
                                <a:schemeClr val="bg1"/>
                              </a:solidFill>
                              <a:latin typeface="Cambria Math" panose="02040503050406030204" pitchFamily="18" charset="0"/>
                              <a:ea typeface="Verdana" panose="020B0604030504040204" pitchFamily="34" charset="0"/>
                            </a:rPr>
                            <m:t>𝑦</m:t>
                          </m:r>
                        </m:e>
                      </m:acc>
                      <m:r>
                        <a:rPr lang="en-US" sz="2800" i="1">
                          <a:solidFill>
                            <a:schemeClr val="bg1"/>
                          </a:solidFill>
                          <a:latin typeface="Cambria Math" panose="02040503050406030204" pitchFamily="18" charset="0"/>
                          <a:ea typeface="Verdana" panose="020B0604030504040204" pitchFamily="34" charset="0"/>
                        </a:rPr>
                        <m:t>)</m:t>
                      </m:r>
                    </m:oMath>
                  </m:oMathPara>
                </a14:m>
                <a:endParaRPr lang="ru-RU" sz="2800" dirty="0">
                  <a:solidFill>
                    <a:schemeClr val="bg1"/>
                  </a:solidFill>
                  <a:latin typeface="Montserrat" panose="00000500000000000000" pitchFamily="2" charset="-52"/>
                </a:endParaRPr>
              </a:p>
            </p:txBody>
          </p:sp>
        </mc:Choice>
        <mc:Fallback xmlns="">
          <p:sp>
            <p:nvSpPr>
              <p:cNvPr id="70" name="TextBox 69">
                <a:extLst>
                  <a:ext uri="{FF2B5EF4-FFF2-40B4-BE49-F238E27FC236}">
                    <a16:creationId xmlns:a16="http://schemas.microsoft.com/office/drawing/2014/main" id="{06188EE7-2273-4C87-8A44-F9493732F035}"/>
                  </a:ext>
                </a:extLst>
              </p:cNvPr>
              <p:cNvSpPr txBox="1">
                <a:spLocks noRot="1" noChangeAspect="1" noMove="1" noResize="1" noEditPoints="1" noAdjustHandles="1" noChangeArrowheads="1" noChangeShapeType="1" noTextEdit="1"/>
              </p:cNvSpPr>
              <p:nvPr/>
            </p:nvSpPr>
            <p:spPr>
              <a:xfrm>
                <a:off x="7762888" y="3052584"/>
                <a:ext cx="1233030" cy="43088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Прямоугольник 37">
                <a:extLst>
                  <a:ext uri="{FF2B5EF4-FFF2-40B4-BE49-F238E27FC236}">
                    <a16:creationId xmlns:a16="http://schemas.microsoft.com/office/drawing/2014/main" id="{3E1D92DA-C97A-403E-998B-C6D9700525BB}"/>
                  </a:ext>
                </a:extLst>
              </p:cNvPr>
              <p:cNvSpPr/>
              <p:nvPr/>
            </p:nvSpPr>
            <p:spPr>
              <a:xfrm>
                <a:off x="679896" y="951908"/>
                <a:ext cx="4721742" cy="622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𝑿</m:t>
                      </m:r>
                      <m:r>
                        <a:rPr lang="en-US" sz="3200" b="1"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2</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𝑝</m:t>
                          </m:r>
                        </m:sub>
                      </m:sSub>
                      <m:r>
                        <a:rPr lang="en-US" sz="3200" b="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Montserrat" panose="00000500000000000000" pitchFamily="2" charset="-52"/>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Montserrat" panose="00000500000000000000" pitchFamily="2" charset="-52"/>
                              <a:cs typeface="Times New Roman" panose="02020603050405020304" pitchFamily="18" charset="0"/>
                            </a:rPr>
                            <m:t>ℝ</m:t>
                          </m:r>
                        </m:e>
                        <m:sup>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2800" dirty="0">
                  <a:latin typeface="Montserrat" panose="00000500000000000000" pitchFamily="2" charset="-52"/>
                </a:endParaRPr>
              </a:p>
            </p:txBody>
          </p:sp>
        </mc:Choice>
        <mc:Fallback xmlns="">
          <p:sp>
            <p:nvSpPr>
              <p:cNvPr id="38" name="Прямоугольник 37">
                <a:extLst>
                  <a:ext uri="{FF2B5EF4-FFF2-40B4-BE49-F238E27FC236}">
                    <a16:creationId xmlns:a16="http://schemas.microsoft.com/office/drawing/2014/main" id="{3E1D92DA-C97A-403E-998B-C6D9700525BB}"/>
                  </a:ext>
                </a:extLst>
              </p:cNvPr>
              <p:cNvSpPr>
                <a:spLocks noRot="1" noChangeAspect="1" noMove="1" noResize="1" noEditPoints="1" noAdjustHandles="1" noChangeArrowheads="1" noChangeShapeType="1" noTextEdit="1"/>
              </p:cNvSpPr>
              <p:nvPr/>
            </p:nvSpPr>
            <p:spPr>
              <a:xfrm>
                <a:off x="679896" y="951908"/>
                <a:ext cx="4721742" cy="622735"/>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1" name="Прямоугольник 70">
                <a:extLst>
                  <a:ext uri="{FF2B5EF4-FFF2-40B4-BE49-F238E27FC236}">
                    <a16:creationId xmlns:a16="http://schemas.microsoft.com/office/drawing/2014/main" id="{9A7C01A2-8449-4142-8818-16CF9238EF94}"/>
                  </a:ext>
                </a:extLst>
              </p:cNvPr>
              <p:cNvSpPr/>
              <p:nvPr/>
            </p:nvSpPr>
            <p:spPr>
              <a:xfrm>
                <a:off x="7223579" y="1013261"/>
                <a:ext cx="171046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𝒚</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Montserrat" panose="00000500000000000000" pitchFamily="2" charset="-52"/>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Montserrat" panose="00000500000000000000" pitchFamily="2" charset="-52"/>
                              <a:cs typeface="Times New Roman" panose="02020603050405020304" pitchFamily="18" charset="0"/>
                            </a:rPr>
                            <m:t>ℝ</m:t>
                          </m:r>
                        </m:e>
                        <m:sup>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oMath>
                  </m:oMathPara>
                </a14:m>
                <a:endParaRPr lang="ru-RU" sz="2800" dirty="0">
                  <a:latin typeface="Montserrat" panose="00000500000000000000" pitchFamily="2" charset="-52"/>
                </a:endParaRPr>
              </a:p>
            </p:txBody>
          </p:sp>
        </mc:Choice>
        <mc:Fallback xmlns="">
          <p:sp>
            <p:nvSpPr>
              <p:cNvPr id="71" name="Прямоугольник 70">
                <a:extLst>
                  <a:ext uri="{FF2B5EF4-FFF2-40B4-BE49-F238E27FC236}">
                    <a16:creationId xmlns:a16="http://schemas.microsoft.com/office/drawing/2014/main" id="{9A7C01A2-8449-4142-8818-16CF9238EF94}"/>
                  </a:ext>
                </a:extLst>
              </p:cNvPr>
              <p:cNvSpPr>
                <a:spLocks noRot="1" noChangeAspect="1" noMove="1" noResize="1" noEditPoints="1" noAdjustHandles="1" noChangeArrowheads="1" noChangeShapeType="1" noTextEdit="1"/>
              </p:cNvSpPr>
              <p:nvPr/>
            </p:nvSpPr>
            <p:spPr>
              <a:xfrm>
                <a:off x="7223579" y="1013261"/>
                <a:ext cx="1710468" cy="584775"/>
              </a:xfrm>
              <a:prstGeom prst="rect">
                <a:avLst/>
              </a:prstGeom>
              <a:blipFill>
                <a:blip r:embed="rId16"/>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88877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1" grpId="0"/>
      <p:bldP spid="42" grpId="0"/>
      <p:bldP spid="43" grpId="0"/>
      <p:bldP spid="44" grpId="0"/>
      <p:bldP spid="45" grpId="0"/>
      <p:bldP spid="46" grpId="0"/>
      <p:bldP spid="47" grpId="0"/>
      <p:bldP spid="48" grpId="0"/>
      <p:bldP spid="49" grpId="0"/>
      <p:bldP spid="61" grpId="0"/>
      <p:bldP spid="64" grpId="0" animBg="1"/>
      <p:bldP spid="65" grpId="0" animBg="1"/>
      <p:bldP spid="66" grpId="0"/>
      <p:bldP spid="67" grpId="0"/>
      <p:bldP spid="68" grpId="0"/>
      <p:bldP spid="69" grpId="0"/>
      <p:bldP spid="7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3">
            <a:extLst>
              <a:ext uri="{FF2B5EF4-FFF2-40B4-BE49-F238E27FC236}">
                <a16:creationId xmlns:a16="http://schemas.microsoft.com/office/drawing/2014/main" id="{B5A693FB-36C7-4DE3-BF54-58BE2BCB306D}"/>
              </a:ext>
            </a:extLst>
          </p:cNvPr>
          <p:cNvSpPr>
            <a:spLocks noGrp="1"/>
          </p:cNvSpPr>
          <p:nvPr>
            <p:ph type="title"/>
          </p:nvPr>
        </p:nvSpPr>
        <p:spPr>
          <a:xfrm>
            <a:off x="847408" y="910053"/>
            <a:ext cx="10972800" cy="1143000"/>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Gradient Boosting </a:t>
            </a:r>
            <a:endParaRPr lang="ru-RU" sz="3200" dirty="0">
              <a:latin typeface="Montserrat" panose="00000500000000000000" pitchFamily="2" charset="-52"/>
            </a:endParaRPr>
          </a:p>
        </p:txBody>
      </p:sp>
      <p:sp>
        <p:nvSpPr>
          <p:cNvPr id="7" name="Полилиния: фигура 6">
            <a:extLst>
              <a:ext uri="{FF2B5EF4-FFF2-40B4-BE49-F238E27FC236}">
                <a16:creationId xmlns:a16="http://schemas.microsoft.com/office/drawing/2014/main" id="{FD4CE39C-C69F-4AC3-A881-8CFD41FD8FD2}"/>
              </a:ext>
            </a:extLst>
          </p:cNvPr>
          <p:cNvSpPr/>
          <p:nvPr/>
        </p:nvSpPr>
        <p:spPr>
          <a:xfrm>
            <a:off x="3071664" y="2740071"/>
            <a:ext cx="5624623" cy="3233248"/>
          </a:xfrm>
          <a:custGeom>
            <a:avLst/>
            <a:gdLst>
              <a:gd name="connsiteX0" fmla="*/ 0 w 5624623"/>
              <a:gd name="connsiteY0" fmla="*/ 1531823 h 3233248"/>
              <a:gd name="connsiteX1" fmla="*/ 1222744 w 5624623"/>
              <a:gd name="connsiteY1" fmla="*/ 3233032 h 3233248"/>
              <a:gd name="connsiteX2" fmla="*/ 2987749 w 5624623"/>
              <a:gd name="connsiteY2" fmla="*/ 1638148 h 3233248"/>
              <a:gd name="connsiteX3" fmla="*/ 4189228 w 5624623"/>
              <a:gd name="connsiteY3" fmla="*/ 734 h 3233248"/>
              <a:gd name="connsiteX4" fmla="*/ 5624623 w 5624623"/>
              <a:gd name="connsiteY4" fmla="*/ 1840167 h 323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623" h="3233248">
                <a:moveTo>
                  <a:pt x="0" y="1531823"/>
                </a:moveTo>
                <a:cubicBezTo>
                  <a:pt x="362393" y="2373567"/>
                  <a:pt x="724786" y="3215311"/>
                  <a:pt x="1222744" y="3233032"/>
                </a:cubicBezTo>
                <a:cubicBezTo>
                  <a:pt x="1720702" y="3250753"/>
                  <a:pt x="2493335" y="2176864"/>
                  <a:pt x="2987749" y="1638148"/>
                </a:cubicBezTo>
                <a:cubicBezTo>
                  <a:pt x="3482163" y="1099432"/>
                  <a:pt x="3749749" y="-32936"/>
                  <a:pt x="4189228" y="734"/>
                </a:cubicBezTo>
                <a:cubicBezTo>
                  <a:pt x="4628707" y="34404"/>
                  <a:pt x="5413744" y="1551316"/>
                  <a:pt x="5624623" y="184016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ontserrat" panose="00000500000000000000" pitchFamily="2" charset="-52"/>
            </a:endParaRPr>
          </a:p>
        </p:txBody>
      </p:sp>
      <p:cxnSp>
        <p:nvCxnSpPr>
          <p:cNvPr id="10" name="Прямая соединительная линия 9">
            <a:extLst>
              <a:ext uri="{FF2B5EF4-FFF2-40B4-BE49-F238E27FC236}">
                <a16:creationId xmlns:a16="http://schemas.microsoft.com/office/drawing/2014/main" id="{9D48A28B-0868-4DA6-AA49-540239DFE454}"/>
              </a:ext>
            </a:extLst>
          </p:cNvPr>
          <p:cNvCxnSpPr>
            <a:cxnSpLocks/>
          </p:cNvCxnSpPr>
          <p:nvPr/>
        </p:nvCxnSpPr>
        <p:spPr>
          <a:xfrm>
            <a:off x="3071664" y="4297702"/>
            <a:ext cx="5760640"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1" name="Прямая соединительная линия 10">
            <a:extLst>
              <a:ext uri="{FF2B5EF4-FFF2-40B4-BE49-F238E27FC236}">
                <a16:creationId xmlns:a16="http://schemas.microsoft.com/office/drawing/2014/main" id="{E88B64F4-6459-4B10-A49A-581A0634432E}"/>
              </a:ext>
            </a:extLst>
          </p:cNvPr>
          <p:cNvCxnSpPr>
            <a:cxnSpLocks/>
          </p:cNvCxnSpPr>
          <p:nvPr/>
        </p:nvCxnSpPr>
        <p:spPr>
          <a:xfrm>
            <a:off x="3492142" y="5225637"/>
            <a:ext cx="181177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12" name="Прямая соединительная линия 11">
            <a:extLst>
              <a:ext uri="{FF2B5EF4-FFF2-40B4-BE49-F238E27FC236}">
                <a16:creationId xmlns:a16="http://schemas.microsoft.com/office/drawing/2014/main" id="{DEAF7799-7734-4743-86D8-C377D4F383EE}"/>
              </a:ext>
            </a:extLst>
          </p:cNvPr>
          <p:cNvCxnSpPr>
            <a:cxnSpLocks/>
          </p:cNvCxnSpPr>
          <p:nvPr/>
        </p:nvCxnSpPr>
        <p:spPr>
          <a:xfrm>
            <a:off x="6509344" y="3569453"/>
            <a:ext cx="160288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13" name="Прямая соединительная линия 12">
            <a:extLst>
              <a:ext uri="{FF2B5EF4-FFF2-40B4-BE49-F238E27FC236}">
                <a16:creationId xmlns:a16="http://schemas.microsoft.com/office/drawing/2014/main" id="{70583BB1-8DF5-47E4-840E-2BCDBCCCC049}"/>
              </a:ext>
            </a:extLst>
          </p:cNvPr>
          <p:cNvCxnSpPr>
            <a:cxnSpLocks/>
          </p:cNvCxnSpPr>
          <p:nvPr/>
        </p:nvCxnSpPr>
        <p:spPr>
          <a:xfrm>
            <a:off x="3071664" y="4721581"/>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4" name="Прямая соединительная линия 13">
            <a:extLst>
              <a:ext uri="{FF2B5EF4-FFF2-40B4-BE49-F238E27FC236}">
                <a16:creationId xmlns:a16="http://schemas.microsoft.com/office/drawing/2014/main" id="{19FAED2C-EB36-43F8-9F76-6F99B455F232}"/>
              </a:ext>
            </a:extLst>
          </p:cNvPr>
          <p:cNvCxnSpPr>
            <a:cxnSpLocks/>
          </p:cNvCxnSpPr>
          <p:nvPr/>
        </p:nvCxnSpPr>
        <p:spPr>
          <a:xfrm>
            <a:off x="5416025" y="4793589"/>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5" name="Прямая соединительная линия 14">
            <a:extLst>
              <a:ext uri="{FF2B5EF4-FFF2-40B4-BE49-F238E27FC236}">
                <a16:creationId xmlns:a16="http://schemas.microsoft.com/office/drawing/2014/main" id="{3C0F24BA-6A07-422D-A458-BEE1D1BA6306}"/>
              </a:ext>
            </a:extLst>
          </p:cNvPr>
          <p:cNvCxnSpPr>
            <a:cxnSpLocks/>
          </p:cNvCxnSpPr>
          <p:nvPr/>
        </p:nvCxnSpPr>
        <p:spPr>
          <a:xfrm>
            <a:off x="6136105" y="3929493"/>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6" name="Прямая соединительная линия 15">
            <a:extLst>
              <a:ext uri="{FF2B5EF4-FFF2-40B4-BE49-F238E27FC236}">
                <a16:creationId xmlns:a16="http://schemas.microsoft.com/office/drawing/2014/main" id="{E670224F-47E8-42CB-AD4A-2D55210D863F}"/>
              </a:ext>
            </a:extLst>
          </p:cNvPr>
          <p:cNvCxnSpPr>
            <a:cxnSpLocks/>
          </p:cNvCxnSpPr>
          <p:nvPr/>
        </p:nvCxnSpPr>
        <p:spPr>
          <a:xfrm>
            <a:off x="8060268" y="3929493"/>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17" name="Прямая соединительная линия 16">
            <a:extLst>
              <a:ext uri="{FF2B5EF4-FFF2-40B4-BE49-F238E27FC236}">
                <a16:creationId xmlns:a16="http://schemas.microsoft.com/office/drawing/2014/main" id="{ED63AFDD-8844-4F76-BFD0-C83A93255FF5}"/>
              </a:ext>
            </a:extLst>
          </p:cNvPr>
          <p:cNvCxnSpPr>
            <a:cxnSpLocks/>
          </p:cNvCxnSpPr>
          <p:nvPr/>
        </p:nvCxnSpPr>
        <p:spPr>
          <a:xfrm>
            <a:off x="6537766" y="313740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18" name="Прямая соединительная линия 17">
            <a:extLst>
              <a:ext uri="{FF2B5EF4-FFF2-40B4-BE49-F238E27FC236}">
                <a16:creationId xmlns:a16="http://schemas.microsoft.com/office/drawing/2014/main" id="{E2DA3A21-0561-472B-A6A2-525ABC6B91D7}"/>
              </a:ext>
            </a:extLst>
          </p:cNvPr>
          <p:cNvCxnSpPr>
            <a:cxnSpLocks/>
          </p:cNvCxnSpPr>
          <p:nvPr/>
        </p:nvCxnSpPr>
        <p:spPr>
          <a:xfrm>
            <a:off x="7524309" y="313740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19" name="Прямая соединительная линия 18">
            <a:extLst>
              <a:ext uri="{FF2B5EF4-FFF2-40B4-BE49-F238E27FC236}">
                <a16:creationId xmlns:a16="http://schemas.microsoft.com/office/drawing/2014/main" id="{0CEC886E-9E79-46C3-B357-41E2E144852E}"/>
              </a:ext>
            </a:extLst>
          </p:cNvPr>
          <p:cNvCxnSpPr>
            <a:cxnSpLocks/>
          </p:cNvCxnSpPr>
          <p:nvPr/>
        </p:nvCxnSpPr>
        <p:spPr>
          <a:xfrm>
            <a:off x="3492142" y="565768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20" name="Прямая соединительная линия 19">
            <a:extLst>
              <a:ext uri="{FF2B5EF4-FFF2-40B4-BE49-F238E27FC236}">
                <a16:creationId xmlns:a16="http://schemas.microsoft.com/office/drawing/2014/main" id="{60782959-9710-4869-87AB-A91A46762E32}"/>
              </a:ext>
            </a:extLst>
          </p:cNvPr>
          <p:cNvCxnSpPr>
            <a:cxnSpLocks/>
          </p:cNvCxnSpPr>
          <p:nvPr/>
        </p:nvCxnSpPr>
        <p:spPr>
          <a:xfrm>
            <a:off x="4655840" y="565768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21" name="Прямая соединительная линия 20">
            <a:extLst>
              <a:ext uri="{FF2B5EF4-FFF2-40B4-BE49-F238E27FC236}">
                <a16:creationId xmlns:a16="http://schemas.microsoft.com/office/drawing/2014/main" id="{EE5663AD-C45D-41B3-9E63-33399F8015DF}"/>
              </a:ext>
            </a:extLst>
          </p:cNvPr>
          <p:cNvCxnSpPr>
            <a:cxnSpLocks/>
          </p:cNvCxnSpPr>
          <p:nvPr/>
        </p:nvCxnSpPr>
        <p:spPr>
          <a:xfrm>
            <a:off x="4028101" y="5973319"/>
            <a:ext cx="535959" cy="0"/>
          </a:xfrm>
          <a:prstGeom prst="line">
            <a:avLst/>
          </a:prstGeom>
          <a:ln w="762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22" name="Прямая соединительная линия 21">
            <a:extLst>
              <a:ext uri="{FF2B5EF4-FFF2-40B4-BE49-F238E27FC236}">
                <a16:creationId xmlns:a16="http://schemas.microsoft.com/office/drawing/2014/main" id="{351F2316-110B-452D-801E-7E773B881FEF}"/>
              </a:ext>
            </a:extLst>
          </p:cNvPr>
          <p:cNvCxnSpPr>
            <a:cxnSpLocks/>
          </p:cNvCxnSpPr>
          <p:nvPr/>
        </p:nvCxnSpPr>
        <p:spPr>
          <a:xfrm>
            <a:off x="7042121" y="2740071"/>
            <a:ext cx="535959" cy="0"/>
          </a:xfrm>
          <a:prstGeom prst="line">
            <a:avLst/>
          </a:prstGeom>
          <a:ln w="76200">
            <a:solidFill>
              <a:srgbClr val="0070C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9231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3">
            <a:extLst>
              <a:ext uri="{FF2B5EF4-FFF2-40B4-BE49-F238E27FC236}">
                <a16:creationId xmlns:a16="http://schemas.microsoft.com/office/drawing/2014/main" id="{B27FC968-0C74-4866-A54F-161CED17DB5C}"/>
              </a:ext>
            </a:extLst>
          </p:cNvPr>
          <p:cNvSpPr>
            <a:spLocks noGrp="1"/>
          </p:cNvSpPr>
          <p:nvPr>
            <p:ph type="title"/>
          </p:nvPr>
        </p:nvSpPr>
        <p:spPr>
          <a:xfrm>
            <a:off x="847408" y="627584"/>
            <a:ext cx="10972800" cy="1143000"/>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Gradient Boosting : </a:t>
            </a:r>
            <a:r>
              <a:rPr lang="ru-RU" sz="3200" dirty="0">
                <a:solidFill>
                  <a:schemeClr val="bg1"/>
                </a:solidFill>
                <a:latin typeface="Montserrat" panose="00000500000000000000" pitchFamily="2" charset="-52"/>
                <a:ea typeface="Verdana" panose="020B0604030504040204" pitchFamily="34" charset="0"/>
              </a:rPr>
              <a:t>Пример</a:t>
            </a:r>
            <a:r>
              <a:rPr lang="en-US" sz="3200" b="1" dirty="0">
                <a:solidFill>
                  <a:schemeClr val="bg1"/>
                </a:solidFill>
                <a:latin typeface="Montserrat" panose="00000500000000000000" pitchFamily="2" charset="-52"/>
                <a:ea typeface="Verdana" panose="020B0604030504040204" pitchFamily="34" charset="0"/>
              </a:rPr>
              <a:t> </a:t>
            </a:r>
            <a:endParaRPr lang="ru-RU" sz="3200" dirty="0">
              <a:latin typeface="Montserrat" panose="00000500000000000000" pitchFamily="2" charset="-52"/>
            </a:endParaRPr>
          </a:p>
        </p:txBody>
      </p:sp>
      <p:pic>
        <p:nvPicPr>
          <p:cNvPr id="8" name="Picture 2" descr="Gradient Boosting Machines · UC Business Analytics R Programming Guide">
            <a:extLst>
              <a:ext uri="{FF2B5EF4-FFF2-40B4-BE49-F238E27FC236}">
                <a16:creationId xmlns:a16="http://schemas.microsoft.com/office/drawing/2014/main" id="{6D11BA27-A4BD-4A87-1D34-642611F3A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704" y="1472279"/>
            <a:ext cx="5184576"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37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1" name="Заголовок 3">
            <a:extLst>
              <a:ext uri="{FF2B5EF4-FFF2-40B4-BE49-F238E27FC236}">
                <a16:creationId xmlns:a16="http://schemas.microsoft.com/office/drawing/2014/main" id="{3B40D049-2EF8-424A-8633-E256B024649B}"/>
              </a:ext>
            </a:extLst>
          </p:cNvPr>
          <p:cNvSpPr>
            <a:spLocks noGrp="1"/>
          </p:cNvSpPr>
          <p:nvPr>
            <p:ph type="title"/>
          </p:nvPr>
        </p:nvSpPr>
        <p:spPr>
          <a:xfrm>
            <a:off x="847408" y="893504"/>
            <a:ext cx="10972800" cy="1143000"/>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Gradient Boosting : </a:t>
            </a:r>
            <a:r>
              <a:rPr lang="ru-RU" sz="3200" dirty="0">
                <a:solidFill>
                  <a:schemeClr val="bg1"/>
                </a:solidFill>
                <a:latin typeface="Montserrat" panose="00000500000000000000" pitchFamily="2" charset="-52"/>
                <a:ea typeface="Verdana" panose="020B0604030504040204" pitchFamily="34" charset="0"/>
              </a:rPr>
              <a:t>Классификация</a:t>
            </a:r>
            <a:r>
              <a:rPr lang="en-US" sz="3200" b="1" dirty="0">
                <a:solidFill>
                  <a:schemeClr val="bg1"/>
                </a:solidFill>
                <a:latin typeface="Montserrat" panose="00000500000000000000" pitchFamily="2" charset="-52"/>
                <a:ea typeface="Verdana" panose="020B0604030504040204" pitchFamily="34" charset="0"/>
              </a:rPr>
              <a:t> </a:t>
            </a:r>
            <a:endParaRPr lang="ru-RU" sz="3200" dirty="0">
              <a:latin typeface="Montserrat" panose="00000500000000000000" pitchFamily="2" charset="-52"/>
            </a:endParaRPr>
          </a:p>
        </p:txBody>
      </p:sp>
      <mc:AlternateContent xmlns:mc="http://schemas.openxmlformats.org/markup-compatibility/2006" xmlns:a14="http://schemas.microsoft.com/office/drawing/2010/main">
        <mc:Choice Requires="a14">
          <p:sp>
            <p:nvSpPr>
              <p:cNvPr id="12" name="Прямоугольник 11">
                <a:extLst>
                  <a:ext uri="{FF2B5EF4-FFF2-40B4-BE49-F238E27FC236}">
                    <a16:creationId xmlns:a16="http://schemas.microsoft.com/office/drawing/2014/main" id="{B1F094D9-59C0-45D3-AD8B-DF1053C9B15A}"/>
                  </a:ext>
                </a:extLst>
              </p:cNvPr>
              <p:cNvSpPr/>
              <p:nvPr/>
            </p:nvSpPr>
            <p:spPr>
              <a:xfrm>
                <a:off x="4383232" y="3064128"/>
                <a:ext cx="2163413"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𝐿</m:t>
                      </m:r>
                      <m:d>
                        <m:dPr>
                          <m:ctrlPr>
                            <a:rPr lang="en-US" sz="3200" b="1"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𝒚</m:t>
                          </m:r>
                          <m:r>
                            <a:rPr lang="en-US" sz="3200" b="1" i="1" smtClean="0">
                              <a:solidFill>
                                <a:schemeClr val="bg1"/>
                              </a:solidFill>
                              <a:latin typeface="Cambria Math" panose="02040503050406030204" pitchFamily="18" charset="0"/>
                            </a:rPr>
                            <m:t>,</m:t>
                          </m:r>
                          <m:acc>
                            <m:accPr>
                              <m:chr m:val="̂"/>
                              <m:ctrlPr>
                                <a:rPr lang="en-US" sz="3200" b="1" i="1" smtClean="0">
                                  <a:solidFill>
                                    <a:schemeClr val="bg1"/>
                                  </a:solidFill>
                                  <a:latin typeface="Cambria Math" panose="02040503050406030204" pitchFamily="18" charset="0"/>
                                </a:rPr>
                              </m:ctrlPr>
                            </m:accPr>
                            <m:e>
                              <m:r>
                                <a:rPr lang="en-US" sz="3200" b="1" i="1" smtClean="0">
                                  <a:solidFill>
                                    <a:schemeClr val="bg1"/>
                                  </a:solidFill>
                                  <a:latin typeface="Cambria Math" panose="02040503050406030204" pitchFamily="18" charset="0"/>
                                </a:rPr>
                                <m:t>𝒚</m:t>
                              </m:r>
                            </m:e>
                          </m:acc>
                          <m:d>
                            <m:dPr>
                              <m:ctrlPr>
                                <a:rPr lang="en-US" sz="3200" b="0"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𝑿</m:t>
                              </m:r>
                            </m:e>
                          </m:d>
                        </m:e>
                      </m:d>
                    </m:oMath>
                  </m:oMathPara>
                </a14:m>
                <a:endParaRPr lang="ru-RU" sz="2800" b="1" dirty="0">
                  <a:latin typeface="Montserrat" panose="00000500000000000000" pitchFamily="2" charset="-52"/>
                </a:endParaRPr>
              </a:p>
            </p:txBody>
          </p:sp>
        </mc:Choice>
        <mc:Fallback xmlns="">
          <p:sp>
            <p:nvSpPr>
              <p:cNvPr id="12" name="Прямоугольник 11">
                <a:extLst>
                  <a:ext uri="{FF2B5EF4-FFF2-40B4-BE49-F238E27FC236}">
                    <a16:creationId xmlns:a16="http://schemas.microsoft.com/office/drawing/2014/main" id="{B1F094D9-59C0-45D3-AD8B-DF1053C9B15A}"/>
                  </a:ext>
                </a:extLst>
              </p:cNvPr>
              <p:cNvSpPr>
                <a:spLocks noRot="1" noChangeAspect="1" noMove="1" noResize="1" noEditPoints="1" noAdjustHandles="1" noChangeArrowheads="1" noChangeShapeType="1" noTextEdit="1"/>
              </p:cNvSpPr>
              <p:nvPr/>
            </p:nvSpPr>
            <p:spPr>
              <a:xfrm>
                <a:off x="4383232" y="3064128"/>
                <a:ext cx="2163413" cy="64819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C6DB69AB-8DD5-42C1-9664-F62BDE86977A}"/>
                  </a:ext>
                </a:extLst>
              </p:cNvPr>
              <p:cNvSpPr/>
              <p:nvPr/>
            </p:nvSpPr>
            <p:spPr>
              <a:xfrm>
                <a:off x="1037803" y="2188617"/>
                <a:ext cx="4782656" cy="622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𝑿</m:t>
                      </m:r>
                      <m:r>
                        <a:rPr lang="en-US" sz="3200" b="1"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2</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𝑝</m:t>
                          </m:r>
                        </m:sub>
                      </m:sSub>
                      <m:r>
                        <a:rPr lang="en-US" sz="3200" b="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Montserrat" panose="00000500000000000000" pitchFamily="2" charset="-52"/>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Montserrat" panose="00000500000000000000" pitchFamily="2" charset="-52"/>
                              <a:cs typeface="Times New Roman" panose="02020603050405020304" pitchFamily="18" charset="0"/>
                            </a:rPr>
                            <m:t>ℝ</m:t>
                          </m:r>
                        </m:e>
                        <m: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sup>
                      </m:sSup>
                    </m:oMath>
                  </m:oMathPara>
                </a14:m>
                <a:endParaRPr lang="ru-RU" sz="2800" dirty="0">
                  <a:latin typeface="Montserrat" panose="00000500000000000000" pitchFamily="2" charset="-52"/>
                </a:endParaRPr>
              </a:p>
            </p:txBody>
          </p:sp>
        </mc:Choice>
        <mc:Fallback xmlns="">
          <p:sp>
            <p:nvSpPr>
              <p:cNvPr id="13" name="Прямоугольник 12">
                <a:extLst>
                  <a:ext uri="{FF2B5EF4-FFF2-40B4-BE49-F238E27FC236}">
                    <a16:creationId xmlns:a16="http://schemas.microsoft.com/office/drawing/2014/main" id="{C6DB69AB-8DD5-42C1-9664-F62BDE86977A}"/>
                  </a:ext>
                </a:extLst>
              </p:cNvPr>
              <p:cNvSpPr>
                <a:spLocks noRot="1" noChangeAspect="1" noMove="1" noResize="1" noEditPoints="1" noAdjustHandles="1" noChangeArrowheads="1" noChangeShapeType="1" noTextEdit="1"/>
              </p:cNvSpPr>
              <p:nvPr/>
            </p:nvSpPr>
            <p:spPr>
              <a:xfrm>
                <a:off x="1037803" y="2188617"/>
                <a:ext cx="4782656" cy="622735"/>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1955121B-86BB-483D-A6F9-2E282C43161B}"/>
                  </a:ext>
                </a:extLst>
              </p:cNvPr>
              <p:cNvSpPr/>
              <p:nvPr/>
            </p:nvSpPr>
            <p:spPr>
              <a:xfrm>
                <a:off x="6031912" y="2148477"/>
                <a:ext cx="173643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𝒚</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Montserrat" panose="00000500000000000000" pitchFamily="2" charset="-52"/>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Montserrat" panose="00000500000000000000" pitchFamily="2" charset="-52"/>
                              <a:cs typeface="Times New Roman" panose="02020603050405020304" pitchFamily="18" charset="0"/>
                            </a:rPr>
                            <m:t>ℕ</m:t>
                          </m:r>
                        </m:e>
                        <m: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up>
                      </m:sSup>
                    </m:oMath>
                  </m:oMathPara>
                </a14:m>
                <a:endParaRPr lang="ru-RU" sz="2800" dirty="0">
                  <a:latin typeface="Montserrat" panose="00000500000000000000" pitchFamily="2" charset="-52"/>
                </a:endParaRPr>
              </a:p>
            </p:txBody>
          </p:sp>
        </mc:Choice>
        <mc:Fallback xmlns="">
          <p:sp>
            <p:nvSpPr>
              <p:cNvPr id="14" name="Прямоугольник 13">
                <a:extLst>
                  <a:ext uri="{FF2B5EF4-FFF2-40B4-BE49-F238E27FC236}">
                    <a16:creationId xmlns:a16="http://schemas.microsoft.com/office/drawing/2014/main" id="{1955121B-86BB-483D-A6F9-2E282C43161B}"/>
                  </a:ext>
                </a:extLst>
              </p:cNvPr>
              <p:cNvSpPr>
                <a:spLocks noRot="1" noChangeAspect="1" noMove="1" noResize="1" noEditPoints="1" noAdjustHandles="1" noChangeArrowheads="1" noChangeShapeType="1" noTextEdit="1"/>
              </p:cNvSpPr>
              <p:nvPr/>
            </p:nvSpPr>
            <p:spPr>
              <a:xfrm>
                <a:off x="6031912" y="2148477"/>
                <a:ext cx="1736436" cy="584775"/>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DACB454D-0685-48A1-90BF-512A686081C6}"/>
                  </a:ext>
                </a:extLst>
              </p:cNvPr>
              <p:cNvSpPr/>
              <p:nvPr/>
            </p:nvSpPr>
            <p:spPr>
              <a:xfrm>
                <a:off x="2855640" y="3941471"/>
                <a:ext cx="58718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ea typeface="Verdana" panose="020B0604030504040204" pitchFamily="34" charset="0"/>
                        </a:rPr>
                        <m:t>𝐿</m:t>
                      </m:r>
                      <m:r>
                        <a:rPr lang="en-US" sz="2800" i="1" smtClean="0">
                          <a:solidFill>
                            <a:schemeClr val="bg1"/>
                          </a:solidFill>
                          <a:latin typeface="Cambria Math" panose="02040503050406030204" pitchFamily="18" charset="0"/>
                          <a:ea typeface="Verdana" panose="020B0604030504040204" pitchFamily="34" charset="0"/>
                        </a:rPr>
                        <m:t>=</m:t>
                      </m:r>
                      <m:r>
                        <a:rPr lang="en-US" sz="2800" b="1" i="1">
                          <a:solidFill>
                            <a:schemeClr val="bg1"/>
                          </a:solidFill>
                          <a:latin typeface="Cambria Math" panose="02040503050406030204" pitchFamily="18" charset="0"/>
                          <a:ea typeface="Verdana" panose="020B0604030504040204" pitchFamily="34" charset="0"/>
                        </a:rPr>
                        <m:t>𝒚</m:t>
                      </m:r>
                      <m:r>
                        <a:rPr lang="en-US" sz="2800" i="1">
                          <a:solidFill>
                            <a:schemeClr val="bg1"/>
                          </a:solidFill>
                          <a:latin typeface="Cambria Math" panose="02040503050406030204" pitchFamily="18" charset="0"/>
                          <a:ea typeface="Verdana" panose="020B0604030504040204" pitchFamily="34" charset="0"/>
                        </a:rPr>
                        <m:t>∗</m:t>
                      </m:r>
                      <m:func>
                        <m:funcPr>
                          <m:ctrlPr>
                            <a:rPr lang="en-US" sz="2800" i="1">
                              <a:solidFill>
                                <a:schemeClr val="bg1"/>
                              </a:solidFill>
                              <a:latin typeface="Cambria Math" panose="02040503050406030204" pitchFamily="18" charset="0"/>
                              <a:ea typeface="Cambria Math" panose="02040503050406030204" pitchFamily="18" charset="0"/>
                            </a:rPr>
                          </m:ctrlPr>
                        </m:funcPr>
                        <m:fName>
                          <m:r>
                            <m:rPr>
                              <m:sty m:val="p"/>
                            </m:rPr>
                            <a:rPr lang="en-US" sz="2800" b="0" i="0" smtClean="0">
                              <a:solidFill>
                                <a:schemeClr val="bg1"/>
                              </a:solidFill>
                              <a:latin typeface="Cambria Math" panose="02040503050406030204" pitchFamily="18" charset="0"/>
                              <a:ea typeface="Verdana" panose="020B0604030504040204" pitchFamily="34" charset="0"/>
                            </a:rPr>
                            <m:t>ln</m:t>
                          </m:r>
                        </m:fName>
                        <m:e>
                          <m:d>
                            <m:dPr>
                              <m:ctrlPr>
                                <a:rPr lang="en-US" sz="2800" i="1">
                                  <a:solidFill>
                                    <a:schemeClr val="bg1"/>
                                  </a:solidFill>
                                  <a:latin typeface="Cambria Math" panose="02040503050406030204" pitchFamily="18" charset="0"/>
                                  <a:ea typeface="Verdana" panose="020B0604030504040204" pitchFamily="34" charset="0"/>
                                </a:rPr>
                              </m:ctrlPr>
                            </m:dPr>
                            <m:e>
                              <m:acc>
                                <m:accPr>
                                  <m:chr m:val="̂"/>
                                  <m:ctrlPr>
                                    <a:rPr lang="en-US" sz="2800" b="1" i="1">
                                      <a:solidFill>
                                        <a:schemeClr val="bg1"/>
                                      </a:solidFill>
                                      <a:latin typeface="Cambria Math" panose="02040503050406030204" pitchFamily="18" charset="0"/>
                                      <a:ea typeface="Verdana" panose="020B0604030504040204" pitchFamily="34" charset="0"/>
                                    </a:rPr>
                                  </m:ctrlPr>
                                </m:accPr>
                                <m:e>
                                  <m:r>
                                    <a:rPr lang="en-US" sz="2800" b="1" i="1">
                                      <a:solidFill>
                                        <a:schemeClr val="bg1"/>
                                      </a:solidFill>
                                      <a:latin typeface="Cambria Math" panose="02040503050406030204" pitchFamily="18" charset="0"/>
                                      <a:ea typeface="Verdana" panose="020B0604030504040204" pitchFamily="34" charset="0"/>
                                    </a:rPr>
                                    <m:t>𝒚</m:t>
                                  </m:r>
                                </m:e>
                              </m:acc>
                            </m:e>
                          </m:d>
                        </m:e>
                      </m:func>
                      <m:r>
                        <a:rPr lang="en-US" sz="2800" b="0" i="1" smtClean="0">
                          <a:solidFill>
                            <a:schemeClr val="bg1"/>
                          </a:solidFill>
                          <a:latin typeface="Cambria Math" panose="02040503050406030204" pitchFamily="18" charset="0"/>
                          <a:ea typeface="Verdana" panose="020B0604030504040204" pitchFamily="34" charset="0"/>
                        </a:rPr>
                        <m:t>+</m:t>
                      </m:r>
                      <m:d>
                        <m:dPr>
                          <m:ctrlPr>
                            <a:rPr lang="en-US" sz="2800" b="0" i="1" smtClean="0">
                              <a:solidFill>
                                <a:schemeClr val="bg1"/>
                              </a:solidFill>
                              <a:latin typeface="Cambria Math" panose="02040503050406030204" pitchFamily="18" charset="0"/>
                              <a:ea typeface="Verdana" panose="020B0604030504040204" pitchFamily="34" charset="0"/>
                            </a:rPr>
                          </m:ctrlPr>
                        </m:dPr>
                        <m:e>
                          <m:r>
                            <a:rPr lang="en-US" sz="2800" b="0" i="1" smtClean="0">
                              <a:solidFill>
                                <a:schemeClr val="bg1"/>
                              </a:solidFill>
                              <a:latin typeface="Cambria Math" panose="02040503050406030204" pitchFamily="18" charset="0"/>
                              <a:ea typeface="Verdana" panose="020B0604030504040204" pitchFamily="34" charset="0"/>
                            </a:rPr>
                            <m:t>1−</m:t>
                          </m:r>
                          <m:r>
                            <a:rPr lang="en-US" sz="2800" b="1" i="1">
                              <a:solidFill>
                                <a:schemeClr val="bg1"/>
                              </a:solidFill>
                              <a:latin typeface="Cambria Math" panose="02040503050406030204" pitchFamily="18" charset="0"/>
                              <a:ea typeface="Verdana" panose="020B0604030504040204" pitchFamily="34" charset="0"/>
                            </a:rPr>
                            <m:t>𝒚</m:t>
                          </m:r>
                        </m:e>
                      </m:d>
                      <m:r>
                        <a:rPr lang="en-US" sz="2800" b="0" i="1" smtClean="0">
                          <a:solidFill>
                            <a:schemeClr val="bg1"/>
                          </a:solidFill>
                          <a:latin typeface="Cambria Math" panose="02040503050406030204" pitchFamily="18" charset="0"/>
                          <a:ea typeface="Verdana" panose="020B0604030504040204" pitchFamily="34" charset="0"/>
                        </a:rPr>
                        <m:t>∗</m:t>
                      </m:r>
                      <m:func>
                        <m:funcPr>
                          <m:ctrlPr>
                            <a:rPr lang="en-US" sz="2800" b="0" i="1" smtClean="0">
                              <a:solidFill>
                                <a:schemeClr val="bg1"/>
                              </a:solidFill>
                              <a:latin typeface="Cambria Math" panose="02040503050406030204" pitchFamily="18" charset="0"/>
                              <a:ea typeface="Verdana" panose="020B0604030504040204" pitchFamily="34" charset="0"/>
                            </a:rPr>
                          </m:ctrlPr>
                        </m:funcPr>
                        <m:fName>
                          <m:r>
                            <m:rPr>
                              <m:sty m:val="p"/>
                            </m:rPr>
                            <a:rPr lang="en-US" sz="2800" b="0" i="0" smtClean="0">
                              <a:solidFill>
                                <a:schemeClr val="bg1"/>
                              </a:solidFill>
                              <a:latin typeface="Cambria Math" panose="02040503050406030204" pitchFamily="18" charset="0"/>
                              <a:ea typeface="Verdana" panose="020B0604030504040204" pitchFamily="34" charset="0"/>
                            </a:rPr>
                            <m:t>ln</m:t>
                          </m:r>
                        </m:fName>
                        <m:e>
                          <m:r>
                            <a:rPr lang="en-US" sz="2800" i="1">
                              <a:solidFill>
                                <a:schemeClr val="bg1"/>
                              </a:solidFill>
                              <a:latin typeface="Cambria Math" panose="02040503050406030204" pitchFamily="18" charset="0"/>
                              <a:ea typeface="Verdana" panose="020B0604030504040204" pitchFamily="34" charset="0"/>
                            </a:rPr>
                            <m:t>(1−</m:t>
                          </m:r>
                          <m:acc>
                            <m:accPr>
                              <m:chr m:val="̂"/>
                              <m:ctrlPr>
                                <a:rPr lang="en-US" sz="2800" b="1" i="1">
                                  <a:solidFill>
                                    <a:schemeClr val="bg1"/>
                                  </a:solidFill>
                                  <a:latin typeface="Cambria Math" panose="02040503050406030204" pitchFamily="18" charset="0"/>
                                  <a:ea typeface="Verdana" panose="020B0604030504040204" pitchFamily="34" charset="0"/>
                                </a:rPr>
                              </m:ctrlPr>
                            </m:accPr>
                            <m:e>
                              <m:r>
                                <a:rPr lang="en-US" sz="2800" b="1" i="1">
                                  <a:solidFill>
                                    <a:schemeClr val="bg1"/>
                                  </a:solidFill>
                                  <a:latin typeface="Cambria Math" panose="02040503050406030204" pitchFamily="18" charset="0"/>
                                  <a:ea typeface="Verdana" panose="020B0604030504040204" pitchFamily="34" charset="0"/>
                                </a:rPr>
                                <m:t>𝒚</m:t>
                              </m:r>
                            </m:e>
                          </m:acc>
                          <m:r>
                            <a:rPr lang="en-US" sz="2800" i="1">
                              <a:solidFill>
                                <a:schemeClr val="bg1"/>
                              </a:solidFill>
                              <a:latin typeface="Cambria Math" panose="02040503050406030204" pitchFamily="18" charset="0"/>
                              <a:ea typeface="Verdana" panose="020B0604030504040204" pitchFamily="34" charset="0"/>
                            </a:rPr>
                            <m:t>)</m:t>
                          </m:r>
                          <m:r>
                            <m:rPr>
                              <m:nor/>
                            </m:rPr>
                            <a:rPr lang="ru-RU" sz="2800" dirty="0">
                              <a:latin typeface="Montserrat" panose="00000500000000000000" pitchFamily="2" charset="-52"/>
                            </a:rPr>
                            <m:t> </m:t>
                          </m:r>
                        </m:e>
                      </m:func>
                      <m:r>
                        <a:rPr lang="en-US" sz="2800" i="1">
                          <a:solidFill>
                            <a:schemeClr val="bg1"/>
                          </a:solidFill>
                          <a:latin typeface="Cambria Math" panose="02040503050406030204" pitchFamily="18" charset="0"/>
                          <a:ea typeface="Verdana" panose="020B0604030504040204" pitchFamily="34" charset="0"/>
                        </a:rPr>
                        <m:t>⁡</m:t>
                      </m:r>
                    </m:oMath>
                  </m:oMathPara>
                </a14:m>
                <a:endParaRPr lang="ru-RU" sz="2800" dirty="0">
                  <a:latin typeface="Montserrat" panose="00000500000000000000" pitchFamily="2" charset="-52"/>
                </a:endParaRPr>
              </a:p>
            </p:txBody>
          </p:sp>
        </mc:Choice>
        <mc:Fallback xmlns="">
          <p:sp>
            <p:nvSpPr>
              <p:cNvPr id="15" name="Прямоугольник 14">
                <a:extLst>
                  <a:ext uri="{FF2B5EF4-FFF2-40B4-BE49-F238E27FC236}">
                    <a16:creationId xmlns:a16="http://schemas.microsoft.com/office/drawing/2014/main" id="{DACB454D-0685-48A1-90BF-512A686081C6}"/>
                  </a:ext>
                </a:extLst>
              </p:cNvPr>
              <p:cNvSpPr>
                <a:spLocks noRot="1" noChangeAspect="1" noMove="1" noResize="1" noEditPoints="1" noAdjustHandles="1" noChangeArrowheads="1" noChangeShapeType="1" noTextEdit="1"/>
              </p:cNvSpPr>
              <p:nvPr/>
            </p:nvSpPr>
            <p:spPr>
              <a:xfrm>
                <a:off x="2855640" y="3941471"/>
                <a:ext cx="5871864" cy="523220"/>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6907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3">
            <a:extLst>
              <a:ext uri="{FF2B5EF4-FFF2-40B4-BE49-F238E27FC236}">
                <a16:creationId xmlns:a16="http://schemas.microsoft.com/office/drawing/2014/main" id="{4533B026-6535-4242-8A34-BAC145C8F777}"/>
              </a:ext>
            </a:extLst>
          </p:cNvPr>
          <p:cNvSpPr>
            <a:spLocks noGrp="1"/>
          </p:cNvSpPr>
          <p:nvPr>
            <p:ph type="title"/>
          </p:nvPr>
        </p:nvSpPr>
        <p:spPr>
          <a:xfrm>
            <a:off x="696801" y="849809"/>
            <a:ext cx="11039926" cy="1227647"/>
          </a:xfrm>
        </p:spPr>
        <p:txBody>
          <a:bodyPr>
            <a:normAutofit/>
          </a:bodyPr>
          <a:lstStyle/>
          <a:p>
            <a:pPr algn="ctr">
              <a:buNone/>
            </a:pPr>
            <a:r>
              <a:rPr lang="en-US" sz="3200" b="1" dirty="0">
                <a:solidFill>
                  <a:schemeClr val="bg1"/>
                </a:solidFill>
                <a:latin typeface="Verdana" panose="020B0604030504040204" pitchFamily="34" charset="0"/>
                <a:ea typeface="Verdana" panose="020B0604030504040204" pitchFamily="34" charset="0"/>
              </a:rPr>
              <a:t>Gradient Boosting: </a:t>
            </a:r>
            <a:r>
              <a:rPr lang="ru-RU" sz="3200" dirty="0">
                <a:solidFill>
                  <a:schemeClr val="bg1"/>
                </a:solidFill>
                <a:latin typeface="Verdana" panose="020B0604030504040204" pitchFamily="34" charset="0"/>
                <a:ea typeface="Verdana" panose="020B0604030504040204" pitchFamily="34" charset="0"/>
              </a:rPr>
              <a:t>связь с деревьями решений</a:t>
            </a:r>
            <a:endParaRPr lang="ru-RU" sz="3200" dirty="0"/>
          </a:p>
        </p:txBody>
      </p:sp>
      <p:sp>
        <p:nvSpPr>
          <p:cNvPr id="7" name="Прямоугольник 6">
            <a:extLst>
              <a:ext uri="{FF2B5EF4-FFF2-40B4-BE49-F238E27FC236}">
                <a16:creationId xmlns:a16="http://schemas.microsoft.com/office/drawing/2014/main" id="{2187FE76-DDA1-4385-A250-D6BF4A25A107}"/>
              </a:ext>
            </a:extLst>
          </p:cNvPr>
          <p:cNvSpPr/>
          <p:nvPr/>
        </p:nvSpPr>
        <p:spPr>
          <a:xfrm>
            <a:off x="2411899" y="2750011"/>
            <a:ext cx="606256" cy="1107996"/>
          </a:xfrm>
          <a:prstGeom prst="rect">
            <a:avLst/>
          </a:prstGeom>
        </p:spPr>
        <p:txBody>
          <a:bodyPr wrap="none">
            <a:spAutoFit/>
          </a:bodyPr>
          <a:lstStyle/>
          <a:p>
            <a:r>
              <a:rPr lang="ru-RU" sz="6600" dirty="0">
                <a:solidFill>
                  <a:schemeClr val="bg1"/>
                </a:solidFill>
              </a:rPr>
              <a:t>+</a:t>
            </a:r>
            <a:endParaRPr lang="ru-RU" sz="6600" dirty="0"/>
          </a:p>
        </p:txBody>
      </p:sp>
      <p:sp>
        <p:nvSpPr>
          <p:cNvPr id="8" name="Прямоугольник 7">
            <a:extLst>
              <a:ext uri="{FF2B5EF4-FFF2-40B4-BE49-F238E27FC236}">
                <a16:creationId xmlns:a16="http://schemas.microsoft.com/office/drawing/2014/main" id="{8562305B-1BC2-48D2-8A0F-1C6321C016BC}"/>
              </a:ext>
            </a:extLst>
          </p:cNvPr>
          <p:cNvSpPr/>
          <p:nvPr/>
        </p:nvSpPr>
        <p:spPr>
          <a:xfrm>
            <a:off x="7065513" y="2582626"/>
            <a:ext cx="606256" cy="1107996"/>
          </a:xfrm>
          <a:prstGeom prst="rect">
            <a:avLst/>
          </a:prstGeom>
        </p:spPr>
        <p:txBody>
          <a:bodyPr wrap="none">
            <a:spAutoFit/>
          </a:bodyPr>
          <a:lstStyle/>
          <a:p>
            <a:r>
              <a:rPr lang="en-US" sz="6600" dirty="0">
                <a:solidFill>
                  <a:schemeClr val="bg1"/>
                </a:solidFill>
              </a:rPr>
              <a:t>+</a:t>
            </a:r>
            <a:endParaRPr lang="ru-RU" sz="6600" dirty="0"/>
          </a:p>
        </p:txBody>
      </p:sp>
      <p:sp>
        <p:nvSpPr>
          <p:cNvPr id="9" name="Прямоугольник 8">
            <a:extLst>
              <a:ext uri="{FF2B5EF4-FFF2-40B4-BE49-F238E27FC236}">
                <a16:creationId xmlns:a16="http://schemas.microsoft.com/office/drawing/2014/main" id="{760E7ECD-FC7E-4185-8279-5AC7A04CDF92}"/>
              </a:ext>
            </a:extLst>
          </p:cNvPr>
          <p:cNvSpPr/>
          <p:nvPr/>
        </p:nvSpPr>
        <p:spPr>
          <a:xfrm>
            <a:off x="4139386" y="4442566"/>
            <a:ext cx="606256" cy="1107996"/>
          </a:xfrm>
          <a:prstGeom prst="rect">
            <a:avLst/>
          </a:prstGeom>
        </p:spPr>
        <p:txBody>
          <a:bodyPr wrap="none">
            <a:spAutoFit/>
          </a:bodyPr>
          <a:lstStyle/>
          <a:p>
            <a:r>
              <a:rPr lang="en-US" sz="6600" dirty="0">
                <a:solidFill>
                  <a:schemeClr val="bg1"/>
                </a:solidFill>
              </a:rPr>
              <a:t>+</a:t>
            </a:r>
            <a:endParaRPr lang="ru-RU" sz="6600" dirty="0"/>
          </a:p>
        </p:txBody>
      </p:sp>
      <p:cxnSp>
        <p:nvCxnSpPr>
          <p:cNvPr id="10" name="Прямая соединительная линия 9">
            <a:extLst>
              <a:ext uri="{FF2B5EF4-FFF2-40B4-BE49-F238E27FC236}">
                <a16:creationId xmlns:a16="http://schemas.microsoft.com/office/drawing/2014/main" id="{5588B074-52BA-4DED-84AF-01C4DD4F8A6D}"/>
              </a:ext>
            </a:extLst>
          </p:cNvPr>
          <p:cNvCxnSpPr>
            <a:cxnSpLocks/>
          </p:cNvCxnSpPr>
          <p:nvPr/>
        </p:nvCxnSpPr>
        <p:spPr>
          <a:xfrm>
            <a:off x="113164" y="3328467"/>
            <a:ext cx="2117182"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pic>
        <p:nvPicPr>
          <p:cNvPr id="11" name="Рисунок 10">
            <a:extLst>
              <a:ext uri="{FF2B5EF4-FFF2-40B4-BE49-F238E27FC236}">
                <a16:creationId xmlns:a16="http://schemas.microsoft.com/office/drawing/2014/main" id="{38A2FDDC-E862-4396-A2CD-046EDE22F746}"/>
              </a:ext>
            </a:extLst>
          </p:cNvPr>
          <p:cNvPicPr>
            <a:picLocks noChangeAspect="1"/>
          </p:cNvPicPr>
          <p:nvPr/>
        </p:nvPicPr>
        <p:blipFill>
          <a:blip r:embed="rId4"/>
          <a:stretch>
            <a:fillRect/>
          </a:stretch>
        </p:blipFill>
        <p:spPr>
          <a:xfrm>
            <a:off x="3084957" y="2527049"/>
            <a:ext cx="3782721" cy="1330958"/>
          </a:xfrm>
          <a:prstGeom prst="rect">
            <a:avLst/>
          </a:prstGeom>
        </p:spPr>
      </p:pic>
      <p:pic>
        <p:nvPicPr>
          <p:cNvPr id="12" name="Рисунок 11">
            <a:extLst>
              <a:ext uri="{FF2B5EF4-FFF2-40B4-BE49-F238E27FC236}">
                <a16:creationId xmlns:a16="http://schemas.microsoft.com/office/drawing/2014/main" id="{D876FC48-73A3-42C7-9F06-04B4C35A8644}"/>
              </a:ext>
            </a:extLst>
          </p:cNvPr>
          <p:cNvPicPr>
            <a:picLocks noChangeAspect="1"/>
          </p:cNvPicPr>
          <p:nvPr/>
        </p:nvPicPr>
        <p:blipFill>
          <a:blip r:embed="rId5"/>
          <a:stretch>
            <a:fillRect/>
          </a:stretch>
        </p:blipFill>
        <p:spPr>
          <a:xfrm>
            <a:off x="4633913" y="4502282"/>
            <a:ext cx="3252576" cy="1543760"/>
          </a:xfrm>
          <a:prstGeom prst="rect">
            <a:avLst/>
          </a:prstGeom>
        </p:spPr>
      </p:pic>
      <p:pic>
        <p:nvPicPr>
          <p:cNvPr id="13" name="Рисунок 12">
            <a:extLst>
              <a:ext uri="{FF2B5EF4-FFF2-40B4-BE49-F238E27FC236}">
                <a16:creationId xmlns:a16="http://schemas.microsoft.com/office/drawing/2014/main" id="{AB3D46F0-F2FB-4DB7-ABA6-B00769748E0E}"/>
              </a:ext>
            </a:extLst>
          </p:cNvPr>
          <p:cNvPicPr>
            <a:picLocks noChangeAspect="1"/>
          </p:cNvPicPr>
          <p:nvPr/>
        </p:nvPicPr>
        <p:blipFill>
          <a:blip r:embed="rId5"/>
          <a:stretch>
            <a:fillRect/>
          </a:stretch>
        </p:blipFill>
        <p:spPr>
          <a:xfrm flipH="1">
            <a:off x="7886489" y="2373843"/>
            <a:ext cx="3537191" cy="1678846"/>
          </a:xfrm>
          <a:prstGeom prst="rect">
            <a:avLst/>
          </a:prstGeom>
        </p:spPr>
      </p:pic>
    </p:spTree>
    <p:extLst>
      <p:ext uri="{BB962C8B-B14F-4D97-AF65-F5344CB8AC3E}">
        <p14:creationId xmlns:p14="http://schemas.microsoft.com/office/powerpoint/2010/main" val="425544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2"/>
        <p:cNvGrpSpPr/>
        <p:nvPr/>
      </p:nvGrpSpPr>
      <p:grpSpPr>
        <a:xfrm>
          <a:off x="0" y="0"/>
          <a:ext cx="0" cy="0"/>
          <a:chOff x="0" y="0"/>
          <a:chExt cx="0" cy="0"/>
        </a:xfrm>
      </p:grpSpPr>
      <p:sp>
        <p:nvSpPr>
          <p:cNvPr id="163" name="Google Shape;163;p27"/>
          <p:cNvSpPr txBox="1"/>
          <p:nvPr/>
        </p:nvSpPr>
        <p:spPr>
          <a:xfrm>
            <a:off x="1400205" y="1918861"/>
            <a:ext cx="10730063"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В предыдущей серии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Ансамбли Моделей Машинного Обучения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bg1"/>
                </a:solidFill>
                <a:latin typeface="Montserrat"/>
                <a:ea typeface="Montserrat"/>
                <a:cs typeface="Montserrat"/>
                <a:sym typeface="Montserrat"/>
              </a:rPr>
              <a:t>Рефлексия</a:t>
            </a:r>
            <a:endParaRPr sz="2261" dirty="0">
              <a:solidFill>
                <a:schemeClr val="bg1"/>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2.08 Ансамбли Моделей. Часть 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3">
            <a:extLst>
              <a:ext uri="{FF2B5EF4-FFF2-40B4-BE49-F238E27FC236}">
                <a16:creationId xmlns:a16="http://schemas.microsoft.com/office/drawing/2014/main" id="{DFA47F4B-C8F6-427F-9505-5E0EF06F2E10}"/>
              </a:ext>
            </a:extLst>
          </p:cNvPr>
          <p:cNvSpPr>
            <a:spLocks noGrp="1"/>
          </p:cNvSpPr>
          <p:nvPr>
            <p:ph type="title"/>
          </p:nvPr>
        </p:nvSpPr>
        <p:spPr>
          <a:xfrm>
            <a:off x="696801" y="849809"/>
            <a:ext cx="11039926" cy="1227647"/>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Gradient Boosting</a:t>
            </a:r>
            <a:endParaRPr lang="ru-RU" sz="3200" dirty="0">
              <a:latin typeface="Montserrat" panose="00000500000000000000" pitchFamily="2" charset="-52"/>
            </a:endParaRPr>
          </a:p>
        </p:txBody>
      </p:sp>
      <p:pic>
        <p:nvPicPr>
          <p:cNvPr id="7" name="Рисунок 6">
            <a:extLst>
              <a:ext uri="{FF2B5EF4-FFF2-40B4-BE49-F238E27FC236}">
                <a16:creationId xmlns:a16="http://schemas.microsoft.com/office/drawing/2014/main" id="{100362BA-B491-40F9-AEE1-74B68191F671}"/>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586541" y="1883831"/>
            <a:ext cx="8747695" cy="4629928"/>
          </a:xfrm>
          <a:prstGeom prst="rect">
            <a:avLst/>
          </a:prstGeom>
        </p:spPr>
      </p:pic>
    </p:spTree>
    <p:extLst>
      <p:ext uri="{BB962C8B-B14F-4D97-AF65-F5344CB8AC3E}">
        <p14:creationId xmlns:p14="http://schemas.microsoft.com/office/powerpoint/2010/main" val="71879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Прямоугольник 5">
            <a:extLst>
              <a:ext uri="{FF2B5EF4-FFF2-40B4-BE49-F238E27FC236}">
                <a16:creationId xmlns:a16="http://schemas.microsoft.com/office/drawing/2014/main" id="{4AA7901D-B734-474C-9ABB-0EAE2B9B89AF}"/>
              </a:ext>
            </a:extLst>
          </p:cNvPr>
          <p:cNvSpPr/>
          <p:nvPr/>
        </p:nvSpPr>
        <p:spPr>
          <a:xfrm>
            <a:off x="356518" y="5112604"/>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GBR</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7" name="Прямоугольник 6">
            <a:extLst>
              <a:ext uri="{FF2B5EF4-FFF2-40B4-BE49-F238E27FC236}">
                <a16:creationId xmlns:a16="http://schemas.microsoft.com/office/drawing/2014/main" id="{E623F94F-B19A-4170-BDD8-FEB5E7CB56BE}"/>
              </a:ext>
            </a:extLst>
          </p:cNvPr>
          <p:cNvSpPr/>
          <p:nvPr/>
        </p:nvSpPr>
        <p:spPr>
          <a:xfrm>
            <a:off x="376648" y="5486165"/>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GBR.predict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8" name="Заголовок 1">
            <a:extLst>
              <a:ext uri="{FF2B5EF4-FFF2-40B4-BE49-F238E27FC236}">
                <a16:creationId xmlns:a16="http://schemas.microsoft.com/office/drawing/2014/main" id="{2670786B-AB30-4C83-8EBD-7378AC8A9465}"/>
              </a:ext>
            </a:extLst>
          </p:cNvPr>
          <p:cNvSpPr txBox="1">
            <a:spLocks/>
          </p:cNvSpPr>
          <p:nvPr/>
        </p:nvSpPr>
        <p:spPr>
          <a:xfrm>
            <a:off x="1919536" y="873070"/>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Montserrat" panose="00000500000000000000" pitchFamily="2" charset="-52"/>
                <a:ea typeface="Verdana" panose="020B0604030504040204" pitchFamily="34" charset="0"/>
              </a:rPr>
              <a:t>Gradient Boosting</a:t>
            </a:r>
            <a:r>
              <a:rPr lang="ru-RU" sz="3200" b="1" dirty="0">
                <a:solidFill>
                  <a:schemeClr val="bg1"/>
                </a:solidFill>
                <a:latin typeface="Montserrat" panose="00000500000000000000" pitchFamily="2" charset="-52"/>
                <a:ea typeface="Verdana" panose="020B0604030504040204" pitchFamily="34" charset="0"/>
              </a:rPr>
              <a:t> Регрессия</a:t>
            </a:r>
            <a:endParaRPr lang="ru-RU" sz="3200" dirty="0">
              <a:solidFill>
                <a:schemeClr val="bg1"/>
              </a:solidFill>
              <a:latin typeface="Montserrat" panose="00000500000000000000" pitchFamily="2" charset="-52"/>
              <a:ea typeface="Verdana" panose="020B0604030504040204" pitchFamily="34" charset="0"/>
            </a:endParaRPr>
          </a:p>
        </p:txBody>
      </p:sp>
      <p:sp>
        <p:nvSpPr>
          <p:cNvPr id="9" name="Прямоугольник 8">
            <a:extLst>
              <a:ext uri="{FF2B5EF4-FFF2-40B4-BE49-F238E27FC236}">
                <a16:creationId xmlns:a16="http://schemas.microsoft.com/office/drawing/2014/main" id="{4670FA9E-FEE6-4E36-AF51-D96ED4315D55}"/>
              </a:ext>
            </a:extLst>
          </p:cNvPr>
          <p:cNvSpPr/>
          <p:nvPr/>
        </p:nvSpPr>
        <p:spPr>
          <a:xfrm>
            <a:off x="5309995" y="1484295"/>
            <a:ext cx="1401346" cy="461665"/>
          </a:xfrm>
          <a:prstGeom prst="rect">
            <a:avLst/>
          </a:prstGeom>
        </p:spPr>
        <p:txBody>
          <a:bodyPr wrap="none">
            <a:spAutoFit/>
          </a:bodyPr>
          <a:lstStyle/>
          <a:p>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endPar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Прямоугольник 9">
            <a:extLst>
              <a:ext uri="{FF2B5EF4-FFF2-40B4-BE49-F238E27FC236}">
                <a16:creationId xmlns:a16="http://schemas.microsoft.com/office/drawing/2014/main" id="{FB70B043-02F5-49E5-AEF4-F3845CC55193}"/>
              </a:ext>
            </a:extLst>
          </p:cNvPr>
          <p:cNvSpPr/>
          <p:nvPr/>
        </p:nvSpPr>
        <p:spPr>
          <a:xfrm>
            <a:off x="342948" y="1928011"/>
            <a:ext cx="1184905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t>
            </a:r>
            <a:r>
              <a:rPr lang="en-US" sz="2400" dirty="0">
                <a:solidFill>
                  <a:srgbClr val="D5D5D5"/>
                </a:solidFill>
                <a:latin typeface="Courier New" panose="02070309020205020404" pitchFamily="49" charset="0"/>
              </a:rPr>
              <a:t> </a:t>
            </a:r>
            <a:r>
              <a:rPr lang="tr-TR" sz="2400" dirty="0">
                <a:solidFill>
                  <a:srgbClr val="D4D4D4"/>
                </a:solidFill>
                <a:latin typeface="Courier New" panose="02070309020205020404" pitchFamily="49" charset="0"/>
              </a:rPr>
              <a:t>GradientBoostingRegressor</a:t>
            </a:r>
            <a:endParaRPr lang="tr-TR" sz="2400" b="0" dirty="0">
              <a:solidFill>
                <a:srgbClr val="D4D4D4"/>
              </a:solidFill>
              <a:effectLst/>
              <a:latin typeface="Courier New" panose="02070309020205020404" pitchFamily="49" charset="0"/>
            </a:endParaRPr>
          </a:p>
        </p:txBody>
      </p:sp>
      <p:sp>
        <p:nvSpPr>
          <p:cNvPr id="11" name="Прямоугольник 10">
            <a:extLst>
              <a:ext uri="{FF2B5EF4-FFF2-40B4-BE49-F238E27FC236}">
                <a16:creationId xmlns:a16="http://schemas.microsoft.com/office/drawing/2014/main" id="{1234F330-B3A7-4591-8FFE-21BA377246B5}"/>
              </a:ext>
            </a:extLst>
          </p:cNvPr>
          <p:cNvSpPr/>
          <p:nvPr/>
        </p:nvSpPr>
        <p:spPr>
          <a:xfrm>
            <a:off x="374013" y="2489175"/>
            <a:ext cx="6452407"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 =  GradientBoostingRegressor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12" name="Прямоугольник 11">
            <a:extLst>
              <a:ext uri="{FF2B5EF4-FFF2-40B4-BE49-F238E27FC236}">
                <a16:creationId xmlns:a16="http://schemas.microsoft.com/office/drawing/2014/main" id="{F09D4FD9-4AC9-4796-AAF9-46CAB41F908C}"/>
              </a:ext>
            </a:extLst>
          </p:cNvPr>
          <p:cNvSpPr/>
          <p:nvPr/>
        </p:nvSpPr>
        <p:spPr>
          <a:xfrm>
            <a:off x="359159" y="5904758"/>
            <a:ext cx="4608954"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.feature_importances_</a:t>
            </a:r>
            <a:endParaRPr lang="tr-TR" sz="2400" b="0" dirty="0">
              <a:solidFill>
                <a:srgbClr val="D4D4D4"/>
              </a:solidFill>
              <a:effectLst/>
              <a:latin typeface="Courier New" panose="02070309020205020404" pitchFamily="49" charset="0"/>
            </a:endParaRPr>
          </a:p>
        </p:txBody>
      </p:sp>
      <p:sp>
        <p:nvSpPr>
          <p:cNvPr id="13" name="Прямоугольник 12">
            <a:extLst>
              <a:ext uri="{FF2B5EF4-FFF2-40B4-BE49-F238E27FC236}">
                <a16:creationId xmlns:a16="http://schemas.microsoft.com/office/drawing/2014/main" id="{24A73862-8558-4219-81A0-AE37283F8E80}"/>
              </a:ext>
            </a:extLst>
          </p:cNvPr>
          <p:cNvSpPr/>
          <p:nvPr/>
        </p:nvSpPr>
        <p:spPr>
          <a:xfrm>
            <a:off x="191344" y="2959775"/>
            <a:ext cx="12476573" cy="2139047"/>
          </a:xfrm>
          <a:prstGeom prst="rect">
            <a:avLst/>
          </a:prstGeom>
        </p:spPr>
        <p:txBody>
          <a:bodyPr wrap="square">
            <a:spAutoFit/>
          </a:bodyPr>
          <a:lstStyle/>
          <a:p>
            <a:r>
              <a:rPr lang="tr-TR" sz="1900" dirty="0">
                <a:solidFill>
                  <a:srgbClr val="D5D5D5"/>
                </a:solidFill>
                <a:latin typeface="Courier New" panose="02070309020205020404" pitchFamily="49" charset="0"/>
              </a:rPr>
              <a:t>GradientBoostingRegressor(alpha=0.9, ccp_alpha=0.0, criterion='friedman_mse', init=None, learning_rate=1, loss='ls’, </a:t>
            </a:r>
            <a:endParaRPr lang="en-US" sz="1900" dirty="0">
              <a:solidFill>
                <a:srgbClr val="D5D5D5"/>
              </a:solidFill>
              <a:latin typeface="Courier New" panose="02070309020205020404" pitchFamily="49" charset="0"/>
            </a:endParaRPr>
          </a:p>
          <a:p>
            <a:r>
              <a:rPr lang="tr-TR" sz="1900" dirty="0">
                <a:solidFill>
                  <a:srgbClr val="D5D5D5"/>
                </a:solidFill>
                <a:latin typeface="Courier New" panose="02070309020205020404" pitchFamily="49" charset="0"/>
              </a:rPr>
              <a:t>max_depth=3, max_features=None, max_leaf_nodes=None, min_impurity_decrease=0.0, min_impurity_split=None, min_samples_leaf=1, min_samples_split=2, </a:t>
            </a:r>
            <a:endParaRPr lang="en-US" sz="1900" dirty="0">
              <a:solidFill>
                <a:srgbClr val="D5D5D5"/>
              </a:solidFill>
              <a:latin typeface="Courier New" panose="02070309020205020404" pitchFamily="49" charset="0"/>
            </a:endParaRPr>
          </a:p>
          <a:p>
            <a:r>
              <a:rPr lang="tr-TR" sz="1900" dirty="0">
                <a:solidFill>
                  <a:srgbClr val="D5D5D5"/>
                </a:solidFill>
                <a:latin typeface="Courier New" panose="02070309020205020404" pitchFamily="49" charset="0"/>
              </a:rPr>
              <a:t>min_weight_fraction_leaf=0.0, n_estimators=15, n_iter_no_change=None, presort='deprecated', random_state=None, subsample=1.0, tol=0.0001, validation_fraction=0.1, verbose=0, warm_start=False)</a:t>
            </a:r>
            <a:endParaRPr lang="ru-RU" sz="1900" dirty="0"/>
          </a:p>
        </p:txBody>
      </p:sp>
      <p:sp>
        <p:nvSpPr>
          <p:cNvPr id="14" name="Прямоугольник 13">
            <a:extLst>
              <a:ext uri="{FF2B5EF4-FFF2-40B4-BE49-F238E27FC236}">
                <a16:creationId xmlns:a16="http://schemas.microsoft.com/office/drawing/2014/main" id="{7FAF2CB0-5CA5-4C9F-BEAE-8E0C4F445540}"/>
              </a:ext>
            </a:extLst>
          </p:cNvPr>
          <p:cNvSpPr/>
          <p:nvPr/>
        </p:nvSpPr>
        <p:spPr>
          <a:xfrm>
            <a:off x="191344" y="3600550"/>
            <a:ext cx="11521280" cy="5473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a:extLst>
              <a:ext uri="{FF2B5EF4-FFF2-40B4-BE49-F238E27FC236}">
                <a16:creationId xmlns:a16="http://schemas.microsoft.com/office/drawing/2014/main" id="{308A9F19-854E-46F5-A205-710F8996BD85}"/>
              </a:ext>
            </a:extLst>
          </p:cNvPr>
          <p:cNvSpPr/>
          <p:nvPr/>
        </p:nvSpPr>
        <p:spPr>
          <a:xfrm>
            <a:off x="7039336" y="4139659"/>
            <a:ext cx="3285066" cy="6068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a:extLst>
              <a:ext uri="{FF2B5EF4-FFF2-40B4-BE49-F238E27FC236}">
                <a16:creationId xmlns:a16="http://schemas.microsoft.com/office/drawing/2014/main" id="{E3A02265-A6E7-4261-A683-A59A3D57221E}"/>
              </a:ext>
            </a:extLst>
          </p:cNvPr>
          <p:cNvSpPr/>
          <p:nvPr/>
        </p:nvSpPr>
        <p:spPr>
          <a:xfrm>
            <a:off x="374013" y="6380205"/>
            <a:ext cx="2949846"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a:t>
            </a:r>
            <a:r>
              <a:rPr lang="en-US" sz="2400" dirty="0">
                <a:solidFill>
                  <a:srgbClr val="D4D4D4"/>
                </a:solidFill>
                <a:latin typeface="Courier New" panose="02070309020205020404" pitchFamily="49" charset="0"/>
              </a:rPr>
              <a:t>estimators</a:t>
            </a:r>
            <a:r>
              <a:rPr lang="tr-TR" sz="2400" dirty="0">
                <a:solidFill>
                  <a:srgbClr val="D4D4D4"/>
                </a:solidFill>
                <a:latin typeface="Courier New" panose="02070309020205020404" pitchFamily="49" charset="0"/>
              </a:rPr>
              <a:t>_</a:t>
            </a:r>
            <a:endParaRPr lang="tr-TR" sz="2400" b="0" dirty="0">
              <a:solidFill>
                <a:srgbClr val="D4D4D4"/>
              </a:solidFill>
              <a:effectLst/>
              <a:latin typeface="Courier New" panose="02070309020205020404" pitchFamily="49" charset="0"/>
            </a:endParaRPr>
          </a:p>
        </p:txBody>
      </p:sp>
      <p:sp>
        <p:nvSpPr>
          <p:cNvPr id="17" name="Прямоугольник 16">
            <a:extLst>
              <a:ext uri="{FF2B5EF4-FFF2-40B4-BE49-F238E27FC236}">
                <a16:creationId xmlns:a16="http://schemas.microsoft.com/office/drawing/2014/main" id="{D4D6E0C6-FD41-42E1-AC80-BE7E45D483A9}"/>
              </a:ext>
            </a:extLst>
          </p:cNvPr>
          <p:cNvSpPr/>
          <p:nvPr/>
        </p:nvSpPr>
        <p:spPr>
          <a:xfrm>
            <a:off x="277002" y="4746469"/>
            <a:ext cx="3442733" cy="361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6250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4" grpId="0" animBg="1"/>
      <p:bldP spid="15"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Прямоугольник 5">
            <a:extLst>
              <a:ext uri="{FF2B5EF4-FFF2-40B4-BE49-F238E27FC236}">
                <a16:creationId xmlns:a16="http://schemas.microsoft.com/office/drawing/2014/main" id="{8FC5EE98-ED48-4456-9B04-4700C97934C2}"/>
              </a:ext>
            </a:extLst>
          </p:cNvPr>
          <p:cNvSpPr/>
          <p:nvPr/>
        </p:nvSpPr>
        <p:spPr>
          <a:xfrm>
            <a:off x="368103" y="5319463"/>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GBC</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7" name="Прямоугольник 6">
            <a:extLst>
              <a:ext uri="{FF2B5EF4-FFF2-40B4-BE49-F238E27FC236}">
                <a16:creationId xmlns:a16="http://schemas.microsoft.com/office/drawing/2014/main" id="{B9B32AB8-FBBA-44F0-85D5-492550FF595E}"/>
              </a:ext>
            </a:extLst>
          </p:cNvPr>
          <p:cNvSpPr/>
          <p:nvPr/>
        </p:nvSpPr>
        <p:spPr>
          <a:xfrm>
            <a:off x="340336" y="5742486"/>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GBC.predict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8" name="Заголовок 1">
            <a:extLst>
              <a:ext uri="{FF2B5EF4-FFF2-40B4-BE49-F238E27FC236}">
                <a16:creationId xmlns:a16="http://schemas.microsoft.com/office/drawing/2014/main" id="{85F0C6C5-41A1-4FBA-827E-CC914598DD79}"/>
              </a:ext>
            </a:extLst>
          </p:cNvPr>
          <p:cNvSpPr txBox="1">
            <a:spLocks/>
          </p:cNvSpPr>
          <p:nvPr/>
        </p:nvSpPr>
        <p:spPr>
          <a:xfrm>
            <a:off x="1919536" y="873070"/>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Montserrat" panose="00000500000000000000" pitchFamily="2" charset="-52"/>
                <a:ea typeface="Verdana" panose="020B0604030504040204" pitchFamily="34" charset="0"/>
              </a:rPr>
              <a:t>Gradient Boosting</a:t>
            </a:r>
            <a:r>
              <a:rPr lang="ru-RU" sz="3200" b="1" dirty="0">
                <a:solidFill>
                  <a:schemeClr val="bg1"/>
                </a:solidFill>
                <a:latin typeface="Montserrat" panose="00000500000000000000" pitchFamily="2" charset="-52"/>
                <a:ea typeface="Verdana" panose="020B0604030504040204" pitchFamily="34" charset="0"/>
              </a:rPr>
              <a:t> Классификация</a:t>
            </a:r>
            <a:endParaRPr lang="ru-RU" sz="3200" dirty="0">
              <a:solidFill>
                <a:schemeClr val="bg1"/>
              </a:solidFill>
              <a:latin typeface="Montserrat" panose="00000500000000000000" pitchFamily="2" charset="-52"/>
              <a:ea typeface="Verdana" panose="020B0604030504040204" pitchFamily="34" charset="0"/>
            </a:endParaRPr>
          </a:p>
        </p:txBody>
      </p:sp>
      <p:sp>
        <p:nvSpPr>
          <p:cNvPr id="9" name="Прямоугольник 8">
            <a:extLst>
              <a:ext uri="{FF2B5EF4-FFF2-40B4-BE49-F238E27FC236}">
                <a16:creationId xmlns:a16="http://schemas.microsoft.com/office/drawing/2014/main" id="{8C2151C6-3FA8-4B60-B4FF-4752A1DCB61C}"/>
              </a:ext>
            </a:extLst>
          </p:cNvPr>
          <p:cNvSpPr/>
          <p:nvPr/>
        </p:nvSpPr>
        <p:spPr>
          <a:xfrm>
            <a:off x="5309995" y="1484295"/>
            <a:ext cx="1401346" cy="461665"/>
          </a:xfrm>
          <a:prstGeom prst="rect">
            <a:avLst/>
          </a:prstGeom>
        </p:spPr>
        <p:txBody>
          <a:bodyPr wrap="none">
            <a:spAutoFit/>
          </a:bodyPr>
          <a:lstStyle/>
          <a:p>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endPar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Прямоугольник 9">
            <a:extLst>
              <a:ext uri="{FF2B5EF4-FFF2-40B4-BE49-F238E27FC236}">
                <a16:creationId xmlns:a16="http://schemas.microsoft.com/office/drawing/2014/main" id="{1D54446B-D810-48AF-BB23-59C7D5C292DA}"/>
              </a:ext>
            </a:extLst>
          </p:cNvPr>
          <p:cNvSpPr/>
          <p:nvPr/>
        </p:nvSpPr>
        <p:spPr>
          <a:xfrm>
            <a:off x="342948" y="1928011"/>
            <a:ext cx="1121359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t>
            </a:r>
            <a:r>
              <a:rPr lang="tr-TR" dirty="0"/>
              <a:t> </a:t>
            </a:r>
            <a:r>
              <a:rPr lang="tr-TR" sz="2400" dirty="0">
                <a:solidFill>
                  <a:srgbClr val="D4D4D4"/>
                </a:solidFill>
                <a:latin typeface="Courier New" panose="02070309020205020404" pitchFamily="49" charset="0"/>
              </a:rPr>
              <a:t>GradientBoostingClassifier</a:t>
            </a:r>
          </a:p>
        </p:txBody>
      </p:sp>
      <p:sp>
        <p:nvSpPr>
          <p:cNvPr id="11" name="Прямоугольник 10">
            <a:extLst>
              <a:ext uri="{FF2B5EF4-FFF2-40B4-BE49-F238E27FC236}">
                <a16:creationId xmlns:a16="http://schemas.microsoft.com/office/drawing/2014/main" id="{8EAC278D-36DB-4895-8352-40901E606BDD}"/>
              </a:ext>
            </a:extLst>
          </p:cNvPr>
          <p:cNvSpPr/>
          <p:nvPr/>
        </p:nvSpPr>
        <p:spPr>
          <a:xfrm>
            <a:off x="409563" y="2875297"/>
            <a:ext cx="11531170" cy="2554545"/>
          </a:xfrm>
          <a:prstGeom prst="rect">
            <a:avLst/>
          </a:prstGeom>
        </p:spPr>
        <p:txBody>
          <a:bodyPr wrap="square">
            <a:spAutoFit/>
          </a:bodyPr>
          <a:lstStyle/>
          <a:p>
            <a:r>
              <a:rPr lang="tr-TR" sz="2000" dirty="0">
                <a:solidFill>
                  <a:srgbClr val="D4D4D4"/>
                </a:solidFill>
                <a:latin typeface="Courier New" panose="02070309020205020404" pitchFamily="49" charset="0"/>
              </a:rPr>
              <a:t>GradientBoostingClassifier(ccp_alpha=0.0, criterion='friedman_mse', init=None, learning_rate=0.1, loss='deviance’, </a:t>
            </a:r>
            <a:endParaRPr lang="en-US"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max_depth=3, max_features=None, max_leaf_nodes=None, min_impurity_decrease=0.0, min_impurity_split=None, min_samples_leaf=1, min_samples_split=2, min_weight_fraction_leaf=0.0, n_estimators=100, n_iter_no_change=None, presort='deprecated', random_state=None, subsample=1.0, tol=0.0001, validation_fraction=0.1, verbose=0, warm_start=False)</a:t>
            </a:r>
            <a:endParaRPr lang="ru-RU" sz="2000" dirty="0">
              <a:solidFill>
                <a:srgbClr val="D4D4D4"/>
              </a:solidFill>
              <a:latin typeface="Courier New" panose="02070309020205020404" pitchFamily="49" charset="0"/>
            </a:endParaRPr>
          </a:p>
        </p:txBody>
      </p:sp>
      <p:sp>
        <p:nvSpPr>
          <p:cNvPr id="12" name="Прямоугольник 11">
            <a:extLst>
              <a:ext uri="{FF2B5EF4-FFF2-40B4-BE49-F238E27FC236}">
                <a16:creationId xmlns:a16="http://schemas.microsoft.com/office/drawing/2014/main" id="{5325DC5C-6A15-4891-AD26-93374E4D869A}"/>
              </a:ext>
            </a:extLst>
          </p:cNvPr>
          <p:cNvSpPr/>
          <p:nvPr/>
        </p:nvSpPr>
        <p:spPr>
          <a:xfrm>
            <a:off x="374013" y="2489175"/>
            <a:ext cx="6636753"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BC =  GradientBoostingClassifier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13" name="Прямоугольник 12">
            <a:extLst>
              <a:ext uri="{FF2B5EF4-FFF2-40B4-BE49-F238E27FC236}">
                <a16:creationId xmlns:a16="http://schemas.microsoft.com/office/drawing/2014/main" id="{1230D9E1-87BA-489E-8EBB-F11D387E8EC0}"/>
              </a:ext>
            </a:extLst>
          </p:cNvPr>
          <p:cNvSpPr/>
          <p:nvPr/>
        </p:nvSpPr>
        <p:spPr>
          <a:xfrm>
            <a:off x="389368" y="6219431"/>
            <a:ext cx="4608954"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BC.feature_importances_</a:t>
            </a:r>
            <a:endParaRPr lang="tr-TR" sz="2400" b="0" dirty="0">
              <a:solidFill>
                <a:srgbClr val="D4D4D4"/>
              </a:solidFill>
              <a:effectLst/>
              <a:latin typeface="Courier New" panose="02070309020205020404" pitchFamily="49" charset="0"/>
            </a:endParaRPr>
          </a:p>
        </p:txBody>
      </p:sp>
      <p:sp>
        <p:nvSpPr>
          <p:cNvPr id="14" name="Прямоугольник 13">
            <a:extLst>
              <a:ext uri="{FF2B5EF4-FFF2-40B4-BE49-F238E27FC236}">
                <a16:creationId xmlns:a16="http://schemas.microsoft.com/office/drawing/2014/main" id="{1439A0D3-A4E4-429A-8207-73D0C9FA5D05}"/>
              </a:ext>
            </a:extLst>
          </p:cNvPr>
          <p:cNvSpPr/>
          <p:nvPr/>
        </p:nvSpPr>
        <p:spPr>
          <a:xfrm>
            <a:off x="409562" y="3591606"/>
            <a:ext cx="10943021" cy="8677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2173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909BDE07-49AB-4A76-865C-01CDF0E48A1B}"/>
              </a:ext>
            </a:extLst>
          </p:cNvPr>
          <p:cNvSpPr>
            <a:spLocks noGrp="1"/>
          </p:cNvSpPr>
          <p:nvPr>
            <p:ph type="title"/>
          </p:nvPr>
        </p:nvSpPr>
        <p:spPr>
          <a:xfrm>
            <a:off x="2189960" y="581923"/>
            <a:ext cx="7920880" cy="827739"/>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Gradient Boosting</a:t>
            </a:r>
            <a:endParaRPr lang="ru-RU" sz="3200" dirty="0">
              <a:solidFill>
                <a:schemeClr val="bg1"/>
              </a:solidFill>
              <a:latin typeface="Montserrat" panose="00000500000000000000" pitchFamily="2" charset="-52"/>
              <a:ea typeface="Verdana" panose="020B0604030504040204" pitchFamily="34" charset="0"/>
            </a:endParaRPr>
          </a:p>
        </p:txBody>
      </p:sp>
      <p:sp>
        <p:nvSpPr>
          <p:cNvPr id="7" name="Заголовок 1">
            <a:extLst>
              <a:ext uri="{FF2B5EF4-FFF2-40B4-BE49-F238E27FC236}">
                <a16:creationId xmlns:a16="http://schemas.microsoft.com/office/drawing/2014/main" id="{70C65008-7361-4C4C-825E-79660E3C001A}"/>
              </a:ext>
            </a:extLst>
          </p:cNvPr>
          <p:cNvSpPr txBox="1">
            <a:spLocks/>
          </p:cNvSpPr>
          <p:nvPr/>
        </p:nvSpPr>
        <p:spPr>
          <a:xfrm>
            <a:off x="2281184" y="1182547"/>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Montserrat" panose="00000500000000000000" pitchFamily="2" charset="-52"/>
                <a:ea typeface="Verdana" panose="020B0604030504040204" pitchFamily="34" charset="0"/>
              </a:rPr>
              <a:t>Вне </a:t>
            </a:r>
            <a:r>
              <a:rPr lang="en-US" sz="3200" dirty="0">
                <a:solidFill>
                  <a:schemeClr val="bg1"/>
                </a:solidFill>
                <a:latin typeface="Montserrat" panose="00000500000000000000" pitchFamily="2" charset="-52"/>
                <a:ea typeface="Verdana" panose="020B0604030504040204" pitchFamily="34" charset="0"/>
              </a:rPr>
              <a:t>scikit-learn</a:t>
            </a:r>
            <a:endParaRPr lang="ru-RU" sz="3200" dirty="0">
              <a:solidFill>
                <a:schemeClr val="bg1"/>
              </a:solidFill>
              <a:latin typeface="Montserrat" panose="00000500000000000000" pitchFamily="2" charset="-52"/>
              <a:ea typeface="Verdana" panose="020B0604030504040204" pitchFamily="34" charset="0"/>
            </a:endParaRPr>
          </a:p>
        </p:txBody>
      </p:sp>
      <p:sp>
        <p:nvSpPr>
          <p:cNvPr id="8" name="Прямоугольник 7">
            <a:extLst>
              <a:ext uri="{FF2B5EF4-FFF2-40B4-BE49-F238E27FC236}">
                <a16:creationId xmlns:a16="http://schemas.microsoft.com/office/drawing/2014/main" id="{40C23595-A113-4412-979F-545F24C33FE2}"/>
              </a:ext>
            </a:extLst>
          </p:cNvPr>
          <p:cNvSpPr/>
          <p:nvPr/>
        </p:nvSpPr>
        <p:spPr>
          <a:xfrm>
            <a:off x="298558" y="2086370"/>
            <a:ext cx="8208912" cy="1200329"/>
          </a:xfrm>
          <a:prstGeom prst="rect">
            <a:avLst/>
          </a:prstGeom>
        </p:spPr>
        <p:txBody>
          <a:bodyPr wrap="square">
            <a:spAutoFit/>
          </a:bodyPr>
          <a:lstStyle/>
          <a:p>
            <a:r>
              <a:rPr lang="tr-TR" sz="2400" b="0" i="0" u="none" strike="noStrike" dirty="0">
                <a:solidFill>
                  <a:schemeClr val="bg1"/>
                </a:solidFill>
                <a:effectLst/>
                <a:latin typeface="Montserrat" panose="00000500000000000000" pitchFamily="2" charset="-52"/>
                <a:ea typeface="Verdana" panose="020B0604030504040204" pitchFamily="34" charset="0"/>
                <a:cs typeface="Verdana" panose="020B0604030504040204" pitchFamily="34" charset="0"/>
              </a:rPr>
              <a:t>XGBoost Documentation — xgboost 1.5.1 documentation </a:t>
            </a:r>
            <a:endParaRPr lang="en-US" sz="2400" b="0" i="0" u="none" strike="noStrike" dirty="0">
              <a:solidFill>
                <a:schemeClr val="bg1"/>
              </a:solidFill>
              <a:effectLst/>
              <a:latin typeface="Montserrat" panose="00000500000000000000" pitchFamily="2" charset="-52"/>
              <a:ea typeface="Verdana" panose="020B0604030504040204" pitchFamily="34" charset="0"/>
              <a:cs typeface="Verdana" panose="020B0604030504040204" pitchFamily="34" charset="0"/>
            </a:endParaRPr>
          </a:p>
          <a:p>
            <a:r>
              <a:rPr lang="tr-TR" sz="2400" b="0" i="0" u="none" strike="noStrike" dirty="0">
                <a:solidFill>
                  <a:schemeClr val="bg1"/>
                </a:solidFill>
                <a:effectLst/>
                <a:latin typeface="Montserrat" panose="00000500000000000000" pitchFamily="2" charset="-52"/>
                <a:ea typeface="Verdana" panose="020B0604030504040204" pitchFamily="34" charset="0"/>
                <a:cs typeface="Verdana" panose="020B0604030504040204" pitchFamily="34" charset="0"/>
              </a:rPr>
              <a:t>URL: https://xgboost.readthedocs.io/en/stable/</a:t>
            </a:r>
            <a:endParaRPr lang="en-US" sz="32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DF4DEEDA-B753-4199-BB39-987AFFA7DB57}"/>
              </a:ext>
            </a:extLst>
          </p:cNvPr>
          <p:cNvSpPr txBox="1"/>
          <p:nvPr/>
        </p:nvSpPr>
        <p:spPr>
          <a:xfrm>
            <a:off x="298558" y="4992602"/>
            <a:ext cx="6791073" cy="1569660"/>
          </a:xfrm>
          <a:prstGeom prst="rect">
            <a:avLst/>
          </a:prstGeom>
          <a:noFill/>
        </p:spPr>
        <p:txBody>
          <a:bodyPr wrap="square">
            <a:spAutoFit/>
          </a:bodyPr>
          <a:lstStyle/>
          <a:p>
            <a:pPr algn="just" rtl="0">
              <a:spcBef>
                <a:spcPts val="0"/>
              </a:spcBef>
              <a:spcAft>
                <a:spcPts val="0"/>
              </a:spcAft>
            </a:pPr>
            <a:r>
              <a:rPr lang="tr-TR" sz="2400" b="0" i="0" u="none" strike="noStrike" dirty="0">
                <a:solidFill>
                  <a:schemeClr val="bg1"/>
                </a:solidFill>
                <a:effectLst/>
                <a:latin typeface="Montserrat" panose="00000500000000000000" pitchFamily="2" charset="-52"/>
                <a:ea typeface="Verdana" panose="020B0604030504040204" pitchFamily="34" charset="0"/>
                <a:cs typeface="Verdana" panose="020B0604030504040204" pitchFamily="34" charset="0"/>
              </a:rPr>
              <a:t>CatBoost - state-of-the-art open-source gradient boosting library with categorical features support </a:t>
            </a:r>
            <a:endParaRPr lang="en-US" sz="2400" b="0" i="0" u="none" strike="noStrike" dirty="0">
              <a:solidFill>
                <a:schemeClr val="bg1"/>
              </a:solidFill>
              <a:effectLst/>
              <a:latin typeface="Montserrat" panose="00000500000000000000" pitchFamily="2" charset="-52"/>
              <a:ea typeface="Verdana" panose="020B0604030504040204" pitchFamily="34" charset="0"/>
              <a:cs typeface="Verdana" panose="020B0604030504040204" pitchFamily="34" charset="0"/>
            </a:endParaRPr>
          </a:p>
          <a:p>
            <a:pPr algn="just" rtl="0">
              <a:spcBef>
                <a:spcPts val="0"/>
              </a:spcBef>
              <a:spcAft>
                <a:spcPts val="0"/>
              </a:spcAft>
            </a:pPr>
            <a:r>
              <a:rPr lang="tr-TR" sz="2400" b="0" i="0" u="none" strike="noStrike" dirty="0">
                <a:solidFill>
                  <a:schemeClr val="bg1"/>
                </a:solidFill>
                <a:effectLst/>
                <a:latin typeface="Montserrat" panose="00000500000000000000" pitchFamily="2" charset="-52"/>
                <a:ea typeface="Verdana" panose="020B0604030504040204" pitchFamily="34" charset="0"/>
                <a:cs typeface="Verdana" panose="020B0604030504040204" pitchFamily="34" charset="0"/>
              </a:rPr>
              <a:t>URL: https://catboost.ai</a:t>
            </a:r>
            <a:endParaRPr lang="tr-TR" sz="3200" b="0" dirty="0">
              <a:solidFill>
                <a:schemeClr val="bg1"/>
              </a:solidFill>
              <a:effectLst/>
              <a:latin typeface="Montserrat" panose="00000500000000000000" pitchFamily="2" charset="-52"/>
              <a:ea typeface="Verdana" panose="020B0604030504040204" pitchFamily="34" charset="0"/>
              <a:cs typeface="Verdana" panose="020B0604030504040204" pitchFamily="34" charset="0"/>
            </a:endParaRPr>
          </a:p>
        </p:txBody>
      </p:sp>
      <p:pic>
        <p:nvPicPr>
          <p:cNvPr id="10" name="Рисунок 9">
            <a:extLst>
              <a:ext uri="{FF2B5EF4-FFF2-40B4-BE49-F238E27FC236}">
                <a16:creationId xmlns:a16="http://schemas.microsoft.com/office/drawing/2014/main" id="{35923AD4-6131-4DB4-A0D4-A5D0C16F57BF}"/>
              </a:ext>
            </a:extLst>
          </p:cNvPr>
          <p:cNvPicPr>
            <a:picLocks noChangeAspect="1"/>
          </p:cNvPicPr>
          <p:nvPr/>
        </p:nvPicPr>
        <p:blipFill>
          <a:blip r:embed="rId4"/>
          <a:stretch>
            <a:fillRect/>
          </a:stretch>
        </p:blipFill>
        <p:spPr>
          <a:xfrm>
            <a:off x="8017067" y="2078339"/>
            <a:ext cx="3140197" cy="1208360"/>
          </a:xfrm>
          <a:prstGeom prst="rect">
            <a:avLst/>
          </a:prstGeom>
        </p:spPr>
      </p:pic>
      <p:pic>
        <p:nvPicPr>
          <p:cNvPr id="11" name="Рисунок 10">
            <a:extLst>
              <a:ext uri="{FF2B5EF4-FFF2-40B4-BE49-F238E27FC236}">
                <a16:creationId xmlns:a16="http://schemas.microsoft.com/office/drawing/2014/main" id="{07FC4421-A54F-4838-B7A3-98C7C18FEDFC}"/>
              </a:ext>
            </a:extLst>
          </p:cNvPr>
          <p:cNvPicPr>
            <a:picLocks noChangeAspect="1"/>
          </p:cNvPicPr>
          <p:nvPr/>
        </p:nvPicPr>
        <p:blipFill>
          <a:blip r:embed="rId5"/>
          <a:stretch>
            <a:fillRect/>
          </a:stretch>
        </p:blipFill>
        <p:spPr>
          <a:xfrm>
            <a:off x="8017067" y="5009774"/>
            <a:ext cx="2962275" cy="1543050"/>
          </a:xfrm>
          <a:prstGeom prst="rect">
            <a:avLst/>
          </a:prstGeom>
        </p:spPr>
      </p:pic>
      <p:pic>
        <p:nvPicPr>
          <p:cNvPr id="12" name="Рисунок 11">
            <a:extLst>
              <a:ext uri="{FF2B5EF4-FFF2-40B4-BE49-F238E27FC236}">
                <a16:creationId xmlns:a16="http://schemas.microsoft.com/office/drawing/2014/main" id="{488A75D0-D82C-4EBA-BA41-E159453A14BF}"/>
              </a:ext>
            </a:extLst>
          </p:cNvPr>
          <p:cNvPicPr>
            <a:picLocks noChangeAspect="1"/>
          </p:cNvPicPr>
          <p:nvPr/>
        </p:nvPicPr>
        <p:blipFill>
          <a:blip r:embed="rId6"/>
          <a:stretch>
            <a:fillRect/>
          </a:stretch>
        </p:blipFill>
        <p:spPr>
          <a:xfrm>
            <a:off x="8017067" y="3566441"/>
            <a:ext cx="4015366" cy="905004"/>
          </a:xfrm>
          <a:prstGeom prst="rect">
            <a:avLst/>
          </a:prstGeom>
        </p:spPr>
      </p:pic>
      <p:sp>
        <p:nvSpPr>
          <p:cNvPr id="13" name="Прямоугольник 12">
            <a:extLst>
              <a:ext uri="{FF2B5EF4-FFF2-40B4-BE49-F238E27FC236}">
                <a16:creationId xmlns:a16="http://schemas.microsoft.com/office/drawing/2014/main" id="{197DFCA3-EF40-49EB-8CF6-5371FF8C9C7C}"/>
              </a:ext>
            </a:extLst>
          </p:cNvPr>
          <p:cNvSpPr/>
          <p:nvPr/>
        </p:nvSpPr>
        <p:spPr>
          <a:xfrm>
            <a:off x="298558" y="3484728"/>
            <a:ext cx="7597642" cy="1200329"/>
          </a:xfrm>
          <a:prstGeom prst="rect">
            <a:avLst/>
          </a:prstGeom>
        </p:spPr>
        <p:txBody>
          <a:bodyPr wrap="square">
            <a:spAutoFit/>
          </a:bodyPr>
          <a:lstStyle/>
          <a:p>
            <a:r>
              <a:rPr lang="en-US" sz="2400" b="0" i="0" u="none" strike="noStrike" dirty="0">
                <a:solidFill>
                  <a:schemeClr val="bg1"/>
                </a:solidFill>
                <a:effectLst/>
                <a:latin typeface="Montserrat" panose="00000500000000000000" pitchFamily="2" charset="-52"/>
                <a:ea typeface="Verdana" panose="020B0604030504040204" pitchFamily="34" charset="0"/>
                <a:cs typeface="Verdana" panose="020B0604030504040204" pitchFamily="34" charset="0"/>
              </a:rPr>
              <a:t>Welcome to </a:t>
            </a:r>
            <a:r>
              <a:rPr lang="en-US" sz="2400" b="0" i="0" u="none" strike="noStrike" dirty="0" err="1">
                <a:solidFill>
                  <a:schemeClr val="bg1"/>
                </a:solidFill>
                <a:effectLst/>
                <a:latin typeface="Montserrat" panose="00000500000000000000" pitchFamily="2" charset="-52"/>
                <a:ea typeface="Verdana" panose="020B0604030504040204" pitchFamily="34" charset="0"/>
                <a:cs typeface="Verdana" panose="020B0604030504040204" pitchFamily="34" charset="0"/>
              </a:rPr>
              <a:t>LightGBM’s</a:t>
            </a:r>
            <a:r>
              <a:rPr lang="en-US" sz="2400" b="0" i="0" u="none" strike="noStrike" dirty="0">
                <a:solidFill>
                  <a:schemeClr val="bg1"/>
                </a:solidFill>
                <a:effectLst/>
                <a:latin typeface="Montserrat" panose="00000500000000000000" pitchFamily="2" charset="-52"/>
                <a:ea typeface="Verdana" panose="020B0604030504040204" pitchFamily="34" charset="0"/>
                <a:cs typeface="Verdana" panose="020B0604030504040204" pitchFamily="34" charset="0"/>
              </a:rPr>
              <a:t> documentation! — </a:t>
            </a:r>
            <a:r>
              <a:rPr lang="en-US" sz="2400" b="0" i="0" u="none" strike="noStrike" dirty="0" err="1">
                <a:solidFill>
                  <a:schemeClr val="bg1"/>
                </a:solidFill>
                <a:effectLst/>
                <a:latin typeface="Montserrat" panose="00000500000000000000" pitchFamily="2" charset="-52"/>
                <a:ea typeface="Verdana" panose="020B0604030504040204" pitchFamily="34" charset="0"/>
                <a:cs typeface="Verdana" panose="020B0604030504040204" pitchFamily="34" charset="0"/>
              </a:rPr>
              <a:t>LightGBM</a:t>
            </a:r>
            <a:r>
              <a:rPr lang="en-US" sz="2400" b="0" i="0" u="none" strike="noStrike" dirty="0">
                <a:solidFill>
                  <a:schemeClr val="bg1"/>
                </a:solidFill>
                <a:effectLst/>
                <a:latin typeface="Montserrat" panose="00000500000000000000" pitchFamily="2" charset="-52"/>
                <a:ea typeface="Verdana" panose="020B0604030504040204" pitchFamily="34" charset="0"/>
                <a:cs typeface="Verdana" panose="020B0604030504040204" pitchFamily="34" charset="0"/>
              </a:rPr>
              <a:t> 3.3.2.99 documentation</a:t>
            </a:r>
          </a:p>
          <a:p>
            <a:r>
              <a:rPr lang="tr-TR" sz="2400" b="0" i="0" u="none" strike="noStrike" dirty="0">
                <a:solidFill>
                  <a:schemeClr val="bg1"/>
                </a:solidFill>
                <a:effectLst/>
                <a:latin typeface="Montserrat" panose="00000500000000000000" pitchFamily="2" charset="-52"/>
                <a:ea typeface="Verdana" panose="020B0604030504040204" pitchFamily="34" charset="0"/>
                <a:cs typeface="Verdana" panose="020B0604030504040204" pitchFamily="34" charset="0"/>
              </a:rPr>
              <a:t>URL: https://lightgbm.readthedocs.io/en/latest/</a:t>
            </a:r>
            <a:endParaRPr lang="en-US" sz="3200" dirty="0">
              <a:solidFill>
                <a:schemeClr val="bg1"/>
              </a:solidFill>
              <a:latin typeface="Montserrat" panose="00000500000000000000" pitchFamily="2"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323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 grpId="0"/>
      <p:bldP spid="9"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5" name="Нижний колонтитул 6"/>
          <p:cNvSpPr txBox="1">
            <a:spLocks/>
          </p:cNvSpPr>
          <p:nvPr/>
        </p:nvSpPr>
        <p:spPr>
          <a:xfrm>
            <a:off x="2440287" y="567891"/>
            <a:ext cx="7180730" cy="4849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9pPr>
          </a:lstStyle>
          <a:p>
            <a:r>
              <a:rPr lang="ru-RU" sz="3200" dirty="0">
                <a:solidFill>
                  <a:schemeClr val="bg1"/>
                </a:solidFill>
                <a:latin typeface="Montserrat" panose="020B0604020202020204" charset="-52"/>
                <a:ea typeface="Verdana" panose="020B0604030504040204" pitchFamily="34" charset="0"/>
              </a:rPr>
              <a:t>А что об этом думает </a:t>
            </a:r>
            <a:r>
              <a:rPr lang="en-US" sz="3200" dirty="0" err="1">
                <a:solidFill>
                  <a:schemeClr val="bg1"/>
                </a:solidFill>
                <a:latin typeface="Montserrat" panose="020B0604020202020204" charset="-52"/>
                <a:ea typeface="Verdana" panose="020B0604030504040204" pitchFamily="34" charset="0"/>
              </a:rPr>
              <a:t>ChatGPT</a:t>
            </a:r>
            <a:endParaRPr lang="ru-RU" sz="3200" dirty="0">
              <a:solidFill>
                <a:schemeClr val="bg1"/>
              </a:solidFill>
              <a:latin typeface="Montserrat" panose="020B0604020202020204" charset="-52"/>
              <a:ea typeface="Verdana" panose="020B0604030504040204" pitchFamily="34" charset="0"/>
            </a:endParaRPr>
          </a:p>
        </p:txBody>
      </p:sp>
      <p:sp>
        <p:nvSpPr>
          <p:cNvPr id="16" name="TextBox 15">
            <a:extLst>
              <a:ext uri="{FF2B5EF4-FFF2-40B4-BE49-F238E27FC236}">
                <a16:creationId xmlns:a16="http://schemas.microsoft.com/office/drawing/2014/main" id="{E66B66AA-5469-1A75-E9E0-50DBBC6FA745}"/>
              </a:ext>
            </a:extLst>
          </p:cNvPr>
          <p:cNvSpPr txBox="1"/>
          <p:nvPr/>
        </p:nvSpPr>
        <p:spPr>
          <a:xfrm>
            <a:off x="83332" y="1107821"/>
            <a:ext cx="12025336" cy="5509200"/>
          </a:xfrm>
          <a:prstGeom prst="rect">
            <a:avLst/>
          </a:prstGeom>
          <a:noFill/>
        </p:spPr>
        <p:txBody>
          <a:bodyPr wrap="square">
            <a:spAutoFit/>
          </a:bodyPr>
          <a:lstStyle/>
          <a:p>
            <a:pPr>
              <a:buClr>
                <a:schemeClr val="bg2"/>
              </a:buClr>
            </a:pPr>
            <a:r>
              <a:rPr lang="en-US" sz="1600" dirty="0">
                <a:solidFill>
                  <a:srgbClr val="D1D5DB"/>
                </a:solidFill>
                <a:latin typeface="Söhne"/>
              </a:rPr>
              <a:t>1.</a:t>
            </a:r>
            <a:r>
              <a:rPr lang="en-US" sz="1600" b="1" i="0" dirty="0">
                <a:solidFill>
                  <a:srgbClr val="D1D5DB"/>
                </a:solidFill>
                <a:effectLst/>
                <a:latin typeface="Söhne"/>
              </a:rPr>
              <a:t>XGBoost</a:t>
            </a:r>
            <a:r>
              <a:rPr lang="en-US" sz="1600" b="0" i="0" dirty="0">
                <a:solidFill>
                  <a:srgbClr val="D1D5DB"/>
                </a:solidFill>
                <a:effectLst/>
                <a:latin typeface="Söhne"/>
              </a:rPr>
              <a:t> (Extreme Gradient Boosting): </a:t>
            </a:r>
            <a:r>
              <a:rPr lang="en-US" sz="1600" b="0" i="0" dirty="0" err="1">
                <a:solidFill>
                  <a:srgbClr val="D1D5DB"/>
                </a:solidFill>
                <a:effectLst/>
                <a:latin typeface="Söhne"/>
              </a:rPr>
              <a:t>XGBoost</a:t>
            </a:r>
            <a:r>
              <a:rPr lang="en-US" sz="1600" b="0" i="0" dirty="0">
                <a:solidFill>
                  <a:srgbClr val="D1D5DB"/>
                </a:solidFill>
                <a:effectLst/>
                <a:latin typeface="Söhne"/>
              </a:rPr>
              <a:t> is a highly optimized and scalable implementation of Gradient Boosting. It is known for its speed and performance, and has been used to win several machine learning competitions. </a:t>
            </a:r>
            <a:r>
              <a:rPr lang="en-US" sz="1600" b="0" i="0" dirty="0" err="1">
                <a:solidFill>
                  <a:srgbClr val="D1D5DB"/>
                </a:solidFill>
                <a:effectLst/>
                <a:latin typeface="Söhne"/>
              </a:rPr>
              <a:t>XGBoost</a:t>
            </a:r>
            <a:r>
              <a:rPr lang="en-US" sz="1600" b="0" i="0" dirty="0">
                <a:solidFill>
                  <a:srgbClr val="D1D5DB"/>
                </a:solidFill>
                <a:effectLst/>
                <a:latin typeface="Söhne"/>
              </a:rPr>
              <a:t> is compatible with a variety of programming languages and supports both classification and regression tasks.</a:t>
            </a:r>
          </a:p>
          <a:p>
            <a:pPr algn="l">
              <a:buFont typeface="+mj-lt"/>
              <a:buAutoNum type="arabicPeriod"/>
            </a:pPr>
            <a:endParaRPr lang="en-US" sz="1600" b="0" i="0" dirty="0">
              <a:solidFill>
                <a:srgbClr val="D1D5DB"/>
              </a:solidFill>
              <a:effectLst/>
              <a:latin typeface="Söhne"/>
            </a:endParaRPr>
          </a:p>
          <a:p>
            <a:pPr>
              <a:buClr>
                <a:schemeClr val="bg2"/>
              </a:buClr>
            </a:pPr>
            <a:r>
              <a:rPr lang="en-US" sz="1600" dirty="0">
                <a:solidFill>
                  <a:srgbClr val="D1D5DB"/>
                </a:solidFill>
                <a:latin typeface="Söhne"/>
              </a:rPr>
              <a:t>2.</a:t>
            </a:r>
            <a:r>
              <a:rPr lang="en-US" sz="1600" b="1" i="0" dirty="0">
                <a:solidFill>
                  <a:srgbClr val="D1D5DB"/>
                </a:solidFill>
                <a:effectLst/>
                <a:latin typeface="Söhne"/>
              </a:rPr>
              <a:t>LightGBM</a:t>
            </a:r>
            <a:r>
              <a:rPr lang="en-US" sz="1600" b="0" i="0" dirty="0">
                <a:solidFill>
                  <a:srgbClr val="D1D5DB"/>
                </a:solidFill>
                <a:effectLst/>
                <a:latin typeface="Söhne"/>
              </a:rPr>
              <a:t> (Light Gradient Boosting Machine): </a:t>
            </a:r>
            <a:r>
              <a:rPr lang="en-US" sz="1600" b="0" i="0" dirty="0" err="1">
                <a:solidFill>
                  <a:srgbClr val="D1D5DB"/>
                </a:solidFill>
                <a:effectLst/>
                <a:latin typeface="Söhne"/>
              </a:rPr>
              <a:t>LightGBM</a:t>
            </a:r>
            <a:r>
              <a:rPr lang="en-US" sz="1600" b="0" i="0" dirty="0">
                <a:solidFill>
                  <a:srgbClr val="D1D5DB"/>
                </a:solidFill>
                <a:effectLst/>
                <a:latin typeface="Söhne"/>
              </a:rPr>
              <a:t> is another highly optimized and scalable implementation of Gradient Boosting. It is designed to handle large datasets with many features and can be significantly faster than other Gradient Boosting methods. </a:t>
            </a:r>
            <a:r>
              <a:rPr lang="en-US" sz="1600" b="0" i="0" dirty="0" err="1">
                <a:solidFill>
                  <a:srgbClr val="D1D5DB"/>
                </a:solidFill>
                <a:effectLst/>
                <a:latin typeface="Söhne"/>
              </a:rPr>
              <a:t>LightGBM</a:t>
            </a:r>
            <a:r>
              <a:rPr lang="en-US" sz="1600" b="0" i="0" dirty="0">
                <a:solidFill>
                  <a:srgbClr val="D1D5DB"/>
                </a:solidFill>
                <a:effectLst/>
                <a:latin typeface="Söhne"/>
              </a:rPr>
              <a:t> also offers several advanced features, such as GPU acceleration and support for categorical features.</a:t>
            </a:r>
          </a:p>
          <a:p>
            <a:pPr algn="l">
              <a:buFont typeface="+mj-lt"/>
              <a:buAutoNum type="arabicPeriod"/>
            </a:pPr>
            <a:endParaRPr lang="en-US" sz="1600" b="0" i="0" dirty="0">
              <a:solidFill>
                <a:srgbClr val="D1D5DB"/>
              </a:solidFill>
              <a:effectLst/>
              <a:latin typeface="Söhne"/>
            </a:endParaRPr>
          </a:p>
          <a:p>
            <a:pPr>
              <a:buClr>
                <a:schemeClr val="bg2"/>
              </a:buClr>
            </a:pPr>
            <a:r>
              <a:rPr lang="en-US" sz="1600" dirty="0">
                <a:solidFill>
                  <a:srgbClr val="D1D5DB"/>
                </a:solidFill>
                <a:latin typeface="Söhne"/>
              </a:rPr>
              <a:t>3.</a:t>
            </a:r>
            <a:r>
              <a:rPr lang="en-US" sz="1600" b="1" i="0" dirty="0">
                <a:solidFill>
                  <a:srgbClr val="D1D5DB"/>
                </a:solidFill>
                <a:effectLst/>
                <a:latin typeface="Söhne"/>
              </a:rPr>
              <a:t>CatBoost</a:t>
            </a:r>
            <a:r>
              <a:rPr lang="en-US" sz="1600" b="0" i="0" dirty="0">
                <a:solidFill>
                  <a:srgbClr val="D1D5DB"/>
                </a:solidFill>
                <a:effectLst/>
                <a:latin typeface="Söhne"/>
              </a:rPr>
              <a:t>: </a:t>
            </a:r>
            <a:r>
              <a:rPr lang="en-US" sz="1600" b="0" i="0" dirty="0" err="1">
                <a:solidFill>
                  <a:srgbClr val="D1D5DB"/>
                </a:solidFill>
                <a:effectLst/>
                <a:latin typeface="Söhne"/>
              </a:rPr>
              <a:t>CatBoost</a:t>
            </a:r>
            <a:r>
              <a:rPr lang="en-US" sz="1600" b="0" i="0" dirty="0">
                <a:solidFill>
                  <a:srgbClr val="D1D5DB"/>
                </a:solidFill>
                <a:effectLst/>
                <a:latin typeface="Söhne"/>
              </a:rPr>
              <a:t> is a Gradient Boosting solution that is specifically designed to handle categorical features. It uses an advanced algorithm to preprocess categorical data and has been shown to improve accuracy and reduce overfitting in certain scenarios. </a:t>
            </a:r>
            <a:r>
              <a:rPr lang="en-US" sz="1600" b="0" i="0" dirty="0" err="1">
                <a:solidFill>
                  <a:srgbClr val="D1D5DB"/>
                </a:solidFill>
                <a:effectLst/>
                <a:latin typeface="Söhne"/>
              </a:rPr>
              <a:t>CatBoost</a:t>
            </a:r>
            <a:r>
              <a:rPr lang="en-US" sz="1600" b="0" i="0" dirty="0">
                <a:solidFill>
                  <a:srgbClr val="D1D5DB"/>
                </a:solidFill>
                <a:effectLst/>
                <a:latin typeface="Söhne"/>
              </a:rPr>
              <a:t> also offers built-in tools for feature selection and model interpretation.</a:t>
            </a:r>
          </a:p>
          <a:p>
            <a:pPr algn="l">
              <a:buFont typeface="+mj-lt"/>
              <a:buAutoNum type="arabicPeriod"/>
            </a:pPr>
            <a:endParaRPr lang="en-US" sz="1600" b="0" i="0" dirty="0">
              <a:solidFill>
                <a:srgbClr val="D1D5DB"/>
              </a:solidFill>
              <a:effectLst/>
              <a:latin typeface="Söhne"/>
            </a:endParaRPr>
          </a:p>
          <a:p>
            <a:pPr algn="l"/>
            <a:r>
              <a:rPr lang="en-US" sz="1600" b="0" i="0" dirty="0">
                <a:solidFill>
                  <a:srgbClr val="D1D5DB"/>
                </a:solidFill>
                <a:effectLst/>
                <a:latin typeface="Söhne"/>
              </a:rPr>
              <a:t>4.</a:t>
            </a:r>
            <a:r>
              <a:rPr lang="en-US" sz="1600" b="1" i="0" dirty="0">
                <a:solidFill>
                  <a:srgbClr val="D1D5DB"/>
                </a:solidFill>
                <a:effectLst/>
                <a:latin typeface="Söhne"/>
              </a:rPr>
              <a:t>sklearn</a:t>
            </a:r>
            <a:r>
              <a:rPr lang="en-US" sz="1600" b="0" i="0" dirty="0">
                <a:solidFill>
                  <a:srgbClr val="D1D5DB"/>
                </a:solidFill>
                <a:effectLst/>
                <a:latin typeface="Söhne"/>
              </a:rPr>
              <a:t> </a:t>
            </a:r>
            <a:r>
              <a:rPr lang="en-US" sz="1600" b="0" i="0" dirty="0" err="1">
                <a:solidFill>
                  <a:srgbClr val="D1D5DB"/>
                </a:solidFill>
                <a:effectLst/>
                <a:latin typeface="Söhne"/>
              </a:rPr>
              <a:t>GradientBoostingClassifier</a:t>
            </a:r>
            <a:r>
              <a:rPr lang="en-US" sz="1600" b="0" i="0" dirty="0">
                <a:solidFill>
                  <a:srgbClr val="D1D5DB"/>
                </a:solidFill>
                <a:effectLst/>
                <a:latin typeface="Söhne"/>
              </a:rPr>
              <a:t>/Regressor: The </a:t>
            </a:r>
            <a:r>
              <a:rPr lang="en-US" sz="1600" b="0" i="0" dirty="0" err="1">
                <a:solidFill>
                  <a:srgbClr val="D1D5DB"/>
                </a:solidFill>
                <a:effectLst/>
                <a:latin typeface="Söhne"/>
              </a:rPr>
              <a:t>GradientBoostingClassifier</a:t>
            </a:r>
            <a:r>
              <a:rPr lang="en-US" sz="1600" b="0" i="0" dirty="0">
                <a:solidFill>
                  <a:srgbClr val="D1D5DB"/>
                </a:solidFill>
                <a:effectLst/>
                <a:latin typeface="Söhne"/>
              </a:rPr>
              <a:t> and </a:t>
            </a:r>
            <a:r>
              <a:rPr lang="en-US" sz="1600" b="0" i="0" dirty="0" err="1">
                <a:solidFill>
                  <a:srgbClr val="D1D5DB"/>
                </a:solidFill>
                <a:effectLst/>
                <a:latin typeface="Söhne"/>
              </a:rPr>
              <a:t>GradientBoostingRegressor</a:t>
            </a:r>
            <a:r>
              <a:rPr lang="en-US" sz="1600" b="0" i="0" dirty="0">
                <a:solidFill>
                  <a:srgbClr val="D1D5DB"/>
                </a:solidFill>
                <a:effectLst/>
                <a:latin typeface="Söhne"/>
              </a:rPr>
              <a:t> classes in scikit-learn provide a basic implementation of Gradient Boosting. They are easy to use and offer several hyperparameters that can be tuned to optimize performance. Scikit-learn also provides tools for cross-validation, feature selection, and model interpretation.</a:t>
            </a:r>
          </a:p>
          <a:p>
            <a:pPr algn="l"/>
            <a:endParaRPr lang="en-US" sz="1600" b="0" i="0" dirty="0">
              <a:solidFill>
                <a:srgbClr val="D1D5DB"/>
              </a:solidFill>
              <a:effectLst/>
              <a:latin typeface="Söhne"/>
            </a:endParaRPr>
          </a:p>
          <a:p>
            <a:r>
              <a:rPr lang="en-US" sz="1600" dirty="0">
                <a:solidFill>
                  <a:srgbClr val="D1D5DB"/>
                </a:solidFill>
                <a:latin typeface="Söhne"/>
              </a:rPr>
              <a:t>5.</a:t>
            </a:r>
            <a:r>
              <a:rPr lang="en-US" sz="1600" b="1" i="0" dirty="0">
                <a:solidFill>
                  <a:srgbClr val="D1D5DB"/>
                </a:solidFill>
                <a:effectLst/>
                <a:latin typeface="Söhne"/>
              </a:rPr>
              <a:t>H2O</a:t>
            </a:r>
            <a:r>
              <a:rPr lang="en-US" sz="1600" b="0" i="0" dirty="0">
                <a:solidFill>
                  <a:srgbClr val="D1D5DB"/>
                </a:solidFill>
                <a:effectLst/>
                <a:latin typeface="Söhne"/>
              </a:rPr>
              <a:t> </a:t>
            </a:r>
            <a:r>
              <a:rPr lang="en-US" sz="1600" b="1" i="0" dirty="0">
                <a:solidFill>
                  <a:srgbClr val="D1D5DB"/>
                </a:solidFill>
                <a:effectLst/>
                <a:latin typeface="Söhne"/>
              </a:rPr>
              <a:t>Gradient Boosting</a:t>
            </a:r>
            <a:r>
              <a:rPr lang="en-US" sz="1600" b="0" i="0" dirty="0">
                <a:solidFill>
                  <a:srgbClr val="D1D5DB"/>
                </a:solidFill>
                <a:effectLst/>
                <a:latin typeface="Söhne"/>
              </a:rPr>
              <a:t>: H2O is a platform for machine learning and artificial intelligence that provides a Gradient Boosting solution for classification and regression tasks. It is designed to handle large datasets and can be run on a distributed cluster for faster processing. H2O also offers automatic hyperparameter tuning and model interpretation tools.</a:t>
            </a:r>
          </a:p>
          <a:p>
            <a:pPr algn="l">
              <a:buFont typeface="+mj-lt"/>
              <a:buAutoNum type="arabicPeriod" startAt="5"/>
            </a:pPr>
            <a:endParaRPr lang="en-US" sz="1600" b="0" i="0" dirty="0">
              <a:solidFill>
                <a:srgbClr val="D1D5DB"/>
              </a:solidFill>
              <a:effectLst/>
              <a:latin typeface="Söhne"/>
            </a:endParaRPr>
          </a:p>
          <a:p>
            <a:r>
              <a:rPr lang="en-US" sz="1600" dirty="0">
                <a:solidFill>
                  <a:srgbClr val="D1D5DB"/>
                </a:solidFill>
                <a:latin typeface="Söhne"/>
              </a:rPr>
              <a:t>6.</a:t>
            </a:r>
            <a:r>
              <a:rPr lang="en-US" sz="1600" b="1" i="0" dirty="0">
                <a:solidFill>
                  <a:srgbClr val="D1D5DB"/>
                </a:solidFill>
                <a:effectLst/>
                <a:latin typeface="Söhne"/>
              </a:rPr>
              <a:t>Microsoft</a:t>
            </a:r>
            <a:r>
              <a:rPr lang="en-US" sz="1600" b="0" i="0" dirty="0">
                <a:solidFill>
                  <a:srgbClr val="D1D5DB"/>
                </a:solidFill>
                <a:effectLst/>
                <a:latin typeface="Söhne"/>
              </a:rPr>
              <a:t> </a:t>
            </a:r>
            <a:r>
              <a:rPr lang="en-US" sz="1600" b="1" i="0" dirty="0" err="1">
                <a:solidFill>
                  <a:srgbClr val="D1D5DB"/>
                </a:solidFill>
                <a:effectLst/>
                <a:latin typeface="Söhne"/>
              </a:rPr>
              <a:t>LightGBM</a:t>
            </a:r>
            <a:r>
              <a:rPr lang="en-US" sz="1600" b="0" i="0" dirty="0">
                <a:solidFill>
                  <a:srgbClr val="D1D5DB"/>
                </a:solidFill>
                <a:effectLst/>
                <a:latin typeface="Söhne"/>
              </a:rPr>
              <a:t>: Microsoft provides a version of </a:t>
            </a:r>
            <a:r>
              <a:rPr lang="en-US" sz="1600" b="0" i="0" dirty="0" err="1">
                <a:solidFill>
                  <a:srgbClr val="D1D5DB"/>
                </a:solidFill>
                <a:effectLst/>
                <a:latin typeface="Söhne"/>
              </a:rPr>
              <a:t>LightGBM</a:t>
            </a:r>
            <a:r>
              <a:rPr lang="en-US" sz="1600" b="0" i="0" dirty="0">
                <a:solidFill>
                  <a:srgbClr val="D1D5DB"/>
                </a:solidFill>
                <a:effectLst/>
                <a:latin typeface="Söhne"/>
              </a:rPr>
              <a:t> that is optimized for use with Microsoft's Azure cloud computing platform. It offers scalability and performance, and can be integrated with other Microsoft machine learning tools.</a:t>
            </a:r>
          </a:p>
        </p:txBody>
      </p:sp>
    </p:spTree>
    <p:extLst>
      <p:ext uri="{BB962C8B-B14F-4D97-AF65-F5344CB8AC3E}">
        <p14:creationId xmlns:p14="http://schemas.microsoft.com/office/powerpoint/2010/main" val="22991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15" name="Нижний колонтитул 6"/>
          <p:cNvSpPr txBox="1">
            <a:spLocks/>
          </p:cNvSpPr>
          <p:nvPr/>
        </p:nvSpPr>
        <p:spPr>
          <a:xfrm>
            <a:off x="2440287" y="567891"/>
            <a:ext cx="7180730" cy="4849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70" b="0" i="0" u="none" strike="noStrike" cap="none">
                <a:solidFill>
                  <a:srgbClr val="000000"/>
                </a:solidFill>
                <a:latin typeface="Arial"/>
                <a:ea typeface="Arial"/>
                <a:cs typeface="Arial"/>
                <a:sym typeface="Arial"/>
              </a:defRPr>
            </a:lvl9pPr>
          </a:lstStyle>
          <a:p>
            <a:r>
              <a:rPr lang="ru-RU" sz="3200" dirty="0">
                <a:solidFill>
                  <a:schemeClr val="bg1"/>
                </a:solidFill>
                <a:latin typeface="Montserrat" panose="020B0604020202020204" charset="-52"/>
                <a:ea typeface="Verdana" panose="020B0604030504040204" pitchFamily="34" charset="0"/>
              </a:rPr>
              <a:t>А что об этом думает </a:t>
            </a:r>
            <a:r>
              <a:rPr lang="en-US" sz="3200" dirty="0" err="1">
                <a:solidFill>
                  <a:schemeClr val="bg1"/>
                </a:solidFill>
                <a:latin typeface="Montserrat" panose="020B0604020202020204" charset="-52"/>
                <a:ea typeface="Verdana" panose="020B0604030504040204" pitchFamily="34" charset="0"/>
              </a:rPr>
              <a:t>ChatGPT</a:t>
            </a:r>
            <a:endParaRPr lang="ru-RU" sz="3200" dirty="0">
              <a:solidFill>
                <a:schemeClr val="bg1"/>
              </a:solidFill>
              <a:latin typeface="Montserrat" panose="020B0604020202020204" charset="-52"/>
              <a:ea typeface="Verdana" panose="020B0604030504040204" pitchFamily="34" charset="0"/>
            </a:endParaRPr>
          </a:p>
        </p:txBody>
      </p:sp>
      <p:sp>
        <p:nvSpPr>
          <p:cNvPr id="8" name="TextBox 7">
            <a:extLst>
              <a:ext uri="{FF2B5EF4-FFF2-40B4-BE49-F238E27FC236}">
                <a16:creationId xmlns:a16="http://schemas.microsoft.com/office/drawing/2014/main" id="{1DE85671-B5CF-E737-FC4B-3F3E7D1C237E}"/>
              </a:ext>
            </a:extLst>
          </p:cNvPr>
          <p:cNvSpPr txBox="1"/>
          <p:nvPr/>
        </p:nvSpPr>
        <p:spPr>
          <a:xfrm>
            <a:off x="623392" y="1199663"/>
            <a:ext cx="10801200" cy="4832092"/>
          </a:xfrm>
          <a:prstGeom prst="rect">
            <a:avLst/>
          </a:prstGeom>
          <a:noFill/>
        </p:spPr>
        <p:txBody>
          <a:bodyPr wrap="square">
            <a:spAutoFit/>
          </a:bodyPr>
          <a:lstStyle/>
          <a:p>
            <a:pPr algn="just"/>
            <a:r>
              <a:rPr lang="en-US" sz="2800" b="0" i="0" dirty="0">
                <a:solidFill>
                  <a:srgbClr val="D1D5DB"/>
                </a:solidFill>
                <a:effectLst/>
                <a:latin typeface="Söhne"/>
              </a:rPr>
              <a:t>Choosing the "best" Gradient Boosting solution depends on the specific needs and constraints of the project. </a:t>
            </a:r>
            <a:r>
              <a:rPr lang="en-US" sz="2800" b="1" i="0" dirty="0" err="1">
                <a:solidFill>
                  <a:srgbClr val="D1D5DB"/>
                </a:solidFill>
                <a:effectLst/>
                <a:latin typeface="Söhne"/>
              </a:rPr>
              <a:t>XGBoost</a:t>
            </a:r>
            <a:r>
              <a:rPr lang="en-US" sz="2800" b="0" i="0" dirty="0">
                <a:solidFill>
                  <a:srgbClr val="D1D5DB"/>
                </a:solidFill>
                <a:effectLst/>
                <a:latin typeface="Söhne"/>
              </a:rPr>
              <a:t> and </a:t>
            </a:r>
            <a:r>
              <a:rPr lang="en-US" sz="2800" b="1" i="0" dirty="0" err="1">
                <a:solidFill>
                  <a:srgbClr val="D1D5DB"/>
                </a:solidFill>
                <a:effectLst/>
                <a:latin typeface="Söhne"/>
              </a:rPr>
              <a:t>LightGBM</a:t>
            </a:r>
            <a:r>
              <a:rPr lang="en-US" sz="2800" b="0" i="0" dirty="0">
                <a:solidFill>
                  <a:srgbClr val="D1D5DB"/>
                </a:solidFill>
                <a:effectLst/>
                <a:latin typeface="Söhne"/>
              </a:rPr>
              <a:t> are often used for their speed and performance, while </a:t>
            </a:r>
            <a:r>
              <a:rPr lang="en-US" sz="2800" b="1" i="0" dirty="0" err="1">
                <a:solidFill>
                  <a:srgbClr val="D1D5DB"/>
                </a:solidFill>
                <a:effectLst/>
                <a:latin typeface="Söhne"/>
              </a:rPr>
              <a:t>CatBoost</a:t>
            </a:r>
            <a:r>
              <a:rPr lang="en-US" sz="2800" b="0" i="0" dirty="0">
                <a:solidFill>
                  <a:srgbClr val="D1D5DB"/>
                </a:solidFill>
                <a:effectLst/>
                <a:latin typeface="Söhne"/>
              </a:rPr>
              <a:t> is preferred for datasets with many categorical features. </a:t>
            </a:r>
            <a:r>
              <a:rPr lang="en-US" sz="2800" b="1" i="0" dirty="0">
                <a:solidFill>
                  <a:srgbClr val="D1D5DB"/>
                </a:solidFill>
                <a:effectLst/>
                <a:latin typeface="Söhne"/>
              </a:rPr>
              <a:t>Scikit-learn</a:t>
            </a:r>
            <a:r>
              <a:rPr lang="en-US" sz="2800" b="0" i="0" dirty="0">
                <a:solidFill>
                  <a:srgbClr val="D1D5DB"/>
                </a:solidFill>
                <a:effectLst/>
                <a:latin typeface="Söhne"/>
              </a:rPr>
              <a:t> </a:t>
            </a:r>
            <a:r>
              <a:rPr lang="en-US" sz="2800" b="1" i="0" dirty="0" err="1">
                <a:solidFill>
                  <a:srgbClr val="D1D5DB"/>
                </a:solidFill>
                <a:effectLst/>
                <a:latin typeface="Söhne"/>
              </a:rPr>
              <a:t>GradientBoosting</a:t>
            </a:r>
            <a:r>
              <a:rPr lang="en-US" sz="2800" b="0" i="0" dirty="0">
                <a:solidFill>
                  <a:srgbClr val="D1D5DB"/>
                </a:solidFill>
                <a:effectLst/>
                <a:latin typeface="Söhne"/>
              </a:rPr>
              <a:t> is a good choice for those who prefer the scikit-learn API and </a:t>
            </a:r>
            <a:r>
              <a:rPr lang="en-US" sz="2800" b="1" i="0" dirty="0">
                <a:solidFill>
                  <a:srgbClr val="D1D5DB"/>
                </a:solidFill>
                <a:effectLst/>
                <a:latin typeface="Söhne"/>
              </a:rPr>
              <a:t>H2O Gradient Boosting</a:t>
            </a:r>
            <a:r>
              <a:rPr lang="en-US" sz="2800" b="0" i="0" dirty="0">
                <a:solidFill>
                  <a:srgbClr val="D1D5DB"/>
                </a:solidFill>
                <a:effectLst/>
                <a:latin typeface="Söhne"/>
              </a:rPr>
              <a:t> is a good choice for those who want to use it with Microsoft's Azure cloud platform. </a:t>
            </a:r>
          </a:p>
          <a:p>
            <a:pPr algn="just"/>
            <a:endParaRPr lang="en-US" sz="2800" dirty="0">
              <a:solidFill>
                <a:srgbClr val="D1D5DB"/>
              </a:solidFill>
              <a:latin typeface="Söhne"/>
            </a:endParaRPr>
          </a:p>
          <a:p>
            <a:pPr algn="just"/>
            <a:r>
              <a:rPr lang="en-US" sz="2800" b="1" i="0" dirty="0">
                <a:solidFill>
                  <a:srgbClr val="D1D5DB"/>
                </a:solidFill>
                <a:effectLst/>
                <a:latin typeface="Söhne"/>
              </a:rPr>
              <a:t>Ultimately, it's best to experiment with different solutions and choose the one that provides the best performance and meets the specific requirements of the project.</a:t>
            </a:r>
            <a:endParaRPr lang="ru-RU" sz="2800" b="1" dirty="0"/>
          </a:p>
        </p:txBody>
      </p:sp>
    </p:spTree>
    <p:extLst>
      <p:ext uri="{BB962C8B-B14F-4D97-AF65-F5344CB8AC3E}">
        <p14:creationId xmlns:p14="http://schemas.microsoft.com/office/powerpoint/2010/main" val="234425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panose="00000500000000000000" pitchFamily="2" charset="-52"/>
                <a:ea typeface="Montserrat"/>
                <a:cs typeface="Montserrat"/>
                <a:sym typeface="Montserrat"/>
              </a:rPr>
              <a:t>Вебинар от ментора</a:t>
            </a:r>
            <a:endParaRPr sz="1064">
              <a:solidFill>
                <a:schemeClr val="dk1"/>
              </a:solidFill>
              <a:latin typeface="Montserrat" panose="00000500000000000000" pitchFamily="2" charset="-52"/>
              <a:ea typeface="Montserrat"/>
              <a:cs typeface="Montserrat"/>
              <a:sym typeface="Montserrat"/>
            </a:endParaRPr>
          </a:p>
          <a:p>
            <a:pPr algn="ctr"/>
            <a:endParaRPr sz="1064">
              <a:solidFill>
                <a:schemeClr val="dk1"/>
              </a:solidFill>
              <a:latin typeface="Montserrat" panose="00000500000000000000" pitchFamily="2" charset="-52"/>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285656" cy="665439"/>
          </a:xfrm>
          <a:prstGeom prst="rect">
            <a:avLst/>
          </a:prstGeom>
        </p:spPr>
        <p:txBody>
          <a:bodyPr wrap="none">
            <a:spAutoFit/>
          </a:bodyPr>
          <a:lstStyle/>
          <a:p>
            <a:r>
              <a:rPr lang="en-US" sz="3724" dirty="0">
                <a:solidFill>
                  <a:schemeClr val="bg1"/>
                </a:solidFill>
                <a:latin typeface="Montserrat" panose="00000500000000000000" pitchFamily="2" charset="-52"/>
                <a:ea typeface="Verdana" panose="020B0604030504040204" pitchFamily="34" charset="0"/>
              </a:rPr>
              <a:t>.</a:t>
            </a:r>
            <a:endParaRPr lang="ru-RU" sz="3724" dirty="0">
              <a:solidFill>
                <a:schemeClr val="bg1"/>
              </a:solidFill>
              <a:latin typeface="Montserrat" panose="00000500000000000000" pitchFamily="2" charset="-52"/>
              <a:ea typeface="Verdana" panose="020B0604030504040204" pitchFamily="34" charset="0"/>
            </a:endParaRPr>
          </a:p>
        </p:txBody>
      </p:sp>
      <p:sp>
        <p:nvSpPr>
          <p:cNvPr id="6" name="Заголовок 1">
            <a:extLst>
              <a:ext uri="{FF2B5EF4-FFF2-40B4-BE49-F238E27FC236}">
                <a16:creationId xmlns:a16="http://schemas.microsoft.com/office/drawing/2014/main" id="{31BF7D93-1F5A-4056-B355-55647F38BB53}"/>
              </a:ext>
            </a:extLst>
          </p:cNvPr>
          <p:cNvSpPr>
            <a:spLocks noGrp="1"/>
          </p:cNvSpPr>
          <p:nvPr>
            <p:ph type="title"/>
          </p:nvPr>
        </p:nvSpPr>
        <p:spPr>
          <a:xfrm>
            <a:off x="1865523" y="323086"/>
            <a:ext cx="7920880" cy="827739"/>
          </a:xfrm>
        </p:spPr>
        <p:txBody>
          <a:bodyPr>
            <a:normAutofit/>
          </a:bodyPr>
          <a:lstStyle/>
          <a:p>
            <a:pPr algn="ctr">
              <a:buNone/>
            </a:pPr>
            <a:r>
              <a:rPr lang="en-US" sz="3200" b="1" dirty="0">
                <a:solidFill>
                  <a:schemeClr val="bg1"/>
                </a:solidFill>
                <a:latin typeface="Montserrat" panose="00000500000000000000" pitchFamily="2" charset="-52"/>
                <a:ea typeface="Verdana" panose="020B0604030504040204" pitchFamily="34" charset="0"/>
              </a:rPr>
              <a:t>Gradient Boosting</a:t>
            </a:r>
            <a:endParaRPr lang="ru-RU" sz="3200" dirty="0">
              <a:solidFill>
                <a:schemeClr val="bg1"/>
              </a:solidFill>
              <a:latin typeface="Montserrat" panose="00000500000000000000" pitchFamily="2" charset="-52"/>
              <a:ea typeface="Verdana" panose="020B0604030504040204" pitchFamily="34" charset="0"/>
            </a:endParaRPr>
          </a:p>
        </p:txBody>
      </p:sp>
      <p:sp>
        <p:nvSpPr>
          <p:cNvPr id="7" name="Заголовок 1">
            <a:extLst>
              <a:ext uri="{FF2B5EF4-FFF2-40B4-BE49-F238E27FC236}">
                <a16:creationId xmlns:a16="http://schemas.microsoft.com/office/drawing/2014/main" id="{F78B0483-2490-449D-ACFA-CF4AD6AA484F}"/>
              </a:ext>
            </a:extLst>
          </p:cNvPr>
          <p:cNvSpPr txBox="1">
            <a:spLocks/>
          </p:cNvSpPr>
          <p:nvPr/>
        </p:nvSpPr>
        <p:spPr>
          <a:xfrm>
            <a:off x="1758432" y="947635"/>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bg1"/>
                </a:solidFill>
                <a:latin typeface="Montserrat" panose="00000500000000000000" pitchFamily="2" charset="-52"/>
                <a:ea typeface="Verdana" panose="020B0604030504040204" pitchFamily="34" charset="0"/>
              </a:rPr>
              <a:t>S.W.O.T. ( in co-op with </a:t>
            </a:r>
            <a:r>
              <a:rPr lang="en-US" sz="3200" dirty="0" err="1">
                <a:solidFill>
                  <a:schemeClr val="bg1"/>
                </a:solidFill>
                <a:latin typeface="Montserrat" panose="00000500000000000000" pitchFamily="2" charset="-52"/>
                <a:ea typeface="Verdana" panose="020B0604030504040204" pitchFamily="34" charset="0"/>
              </a:rPr>
              <a:t>ChatGPT</a:t>
            </a:r>
            <a:r>
              <a:rPr lang="en-US" sz="3200" dirty="0">
                <a:solidFill>
                  <a:schemeClr val="bg1"/>
                </a:solidFill>
                <a:latin typeface="Montserrat" panose="00000500000000000000" pitchFamily="2" charset="-52"/>
                <a:ea typeface="Verdana" panose="020B0604030504040204" pitchFamily="34" charset="0"/>
              </a:rPr>
              <a:t>) </a:t>
            </a:r>
            <a:endParaRPr lang="ru-RU" sz="3200" dirty="0">
              <a:solidFill>
                <a:schemeClr val="bg1"/>
              </a:solidFill>
              <a:latin typeface="Montserrat" panose="00000500000000000000" pitchFamily="2" charset="-52"/>
              <a:ea typeface="Verdana" panose="020B0604030504040204" pitchFamily="34" charset="0"/>
            </a:endParaRPr>
          </a:p>
        </p:txBody>
      </p:sp>
      <p:sp>
        <p:nvSpPr>
          <p:cNvPr id="10" name="Прямоугольник 9">
            <a:extLst>
              <a:ext uri="{FF2B5EF4-FFF2-40B4-BE49-F238E27FC236}">
                <a16:creationId xmlns:a16="http://schemas.microsoft.com/office/drawing/2014/main" id="{698A3ED5-EBA9-2DE2-8691-C3A5DB332B9B}"/>
              </a:ext>
            </a:extLst>
          </p:cNvPr>
          <p:cNvSpPr/>
          <p:nvPr/>
        </p:nvSpPr>
        <p:spPr>
          <a:xfrm>
            <a:off x="145713" y="1519179"/>
            <a:ext cx="12191999" cy="5262979"/>
          </a:xfrm>
          <a:prstGeom prst="rect">
            <a:avLst/>
          </a:prstGeom>
        </p:spPr>
        <p:txBody>
          <a:bodyPr wrap="square">
            <a:spAutoFit/>
          </a:bodyPr>
          <a:lstStyle/>
          <a:p>
            <a:r>
              <a:rPr lang="ru-RU" sz="2400" b="1" dirty="0">
                <a:solidFill>
                  <a:schemeClr val="bg1"/>
                </a:solidFill>
                <a:latin typeface="Montserrat" panose="020B0604020202020204" charset="-52"/>
                <a:ea typeface="Verdana" panose="020B0604030504040204" pitchFamily="34" charset="0"/>
                <a:cs typeface="Verdana" panose="020B0604030504040204" pitchFamily="34" charset="0"/>
              </a:rPr>
              <a:t>Сильные Стороны</a:t>
            </a:r>
          </a:p>
          <a:p>
            <a:pPr marL="342900" indent="-342900">
              <a:buClr>
                <a:schemeClr val="bg2"/>
              </a:buClr>
              <a:buFont typeface="Arial" panose="020B0604020202020204" pitchFamily="34" charset="0"/>
              <a:buChar char="•"/>
            </a:pPr>
            <a:r>
              <a:rPr lang="ru-RU" sz="2400" dirty="0">
                <a:solidFill>
                  <a:schemeClr val="bg1"/>
                </a:solidFill>
                <a:latin typeface="Montserrat" panose="020B0604020202020204" charset="-52"/>
                <a:ea typeface="Verdana" panose="020B0604030504040204" pitchFamily="34" charset="0"/>
                <a:cs typeface="Verdana" panose="020B0604030504040204" pitchFamily="34" charset="0"/>
              </a:rPr>
              <a:t>Часто обеспечивает точность прогнозов, которую невозможно превзойти</a:t>
            </a:r>
          </a:p>
          <a:p>
            <a:r>
              <a:rPr lang="ru-RU" sz="2400" b="1" dirty="0">
                <a:solidFill>
                  <a:schemeClr val="bg1"/>
                </a:solidFill>
                <a:latin typeface="Montserrat" panose="020B0604020202020204" charset="-52"/>
                <a:ea typeface="Verdana" panose="020B0604030504040204" pitchFamily="34" charset="0"/>
                <a:cs typeface="Verdana" panose="020B0604030504040204" pitchFamily="34" charset="0"/>
              </a:rPr>
              <a:t>Слабые Стороны</a:t>
            </a:r>
          </a:p>
          <a:p>
            <a:pPr marL="342900" indent="-342900">
              <a:buClr>
                <a:schemeClr val="bg2"/>
              </a:buClr>
              <a:buFont typeface="Arial" panose="020B0604020202020204" pitchFamily="34" charset="0"/>
              <a:buChar char="•"/>
            </a:pPr>
            <a:r>
              <a:rPr lang="ru-RU" sz="2400" dirty="0">
                <a:solidFill>
                  <a:schemeClr val="bg1"/>
                </a:solidFill>
                <a:latin typeface="Montserrat" panose="020B0604020202020204" charset="-52"/>
                <a:ea typeface="Verdana" panose="020B0604030504040204" pitchFamily="34" charset="0"/>
                <a:cs typeface="Verdana" panose="020B0604030504040204" pitchFamily="34" charset="0"/>
              </a:rPr>
              <a:t>Более чувствителен к переобучению, если данные зашумлены; </a:t>
            </a:r>
            <a:endParaRPr lang="en-US" sz="2400" dirty="0">
              <a:solidFill>
                <a:schemeClr val="bg1"/>
              </a:solidFill>
              <a:latin typeface="Montserrat" panose="020B0604020202020204" charset="-52"/>
              <a:ea typeface="Verdana" panose="020B0604030504040204" pitchFamily="34" charset="0"/>
              <a:cs typeface="Verdana" panose="020B0604030504040204" pitchFamily="34" charset="0"/>
            </a:endParaRPr>
          </a:p>
          <a:p>
            <a:pPr marL="342900" indent="-342900">
              <a:buClr>
                <a:schemeClr val="bg2"/>
              </a:buClr>
              <a:buFont typeface="Arial" panose="020B0604020202020204" pitchFamily="34" charset="0"/>
              <a:buChar char="•"/>
            </a:pPr>
            <a:r>
              <a:rPr lang="en-US" sz="2400" dirty="0">
                <a:solidFill>
                  <a:schemeClr val="bg1"/>
                </a:solidFill>
                <a:latin typeface="Montserrat" panose="020B0604020202020204" charset="-52"/>
                <a:ea typeface="Verdana" panose="020B0604030504040204" pitchFamily="34" charset="0"/>
                <a:cs typeface="Verdana" panose="020B0604030504040204" pitchFamily="34" charset="0"/>
              </a:rPr>
              <a:t>C</a:t>
            </a:r>
            <a:r>
              <a:rPr lang="ru-RU" sz="2400" dirty="0">
                <a:solidFill>
                  <a:schemeClr val="bg1"/>
                </a:solidFill>
                <a:latin typeface="Montserrat" panose="020B0604020202020204" charset="-52"/>
                <a:ea typeface="Verdana" panose="020B0604030504040204" pitchFamily="34" charset="0"/>
                <a:cs typeface="Verdana" panose="020B0604030504040204" pitchFamily="34" charset="0"/>
              </a:rPr>
              <a:t>ложности с интерпретируемостью</a:t>
            </a:r>
          </a:p>
          <a:p>
            <a:r>
              <a:rPr lang="ru-RU" sz="2400" b="1" dirty="0">
                <a:solidFill>
                  <a:schemeClr val="bg1"/>
                </a:solidFill>
                <a:latin typeface="Montserrat" panose="020B0604020202020204" charset="-52"/>
                <a:ea typeface="Verdana" panose="020B0604030504040204" pitchFamily="34" charset="0"/>
                <a:cs typeface="Verdana" panose="020B0604030504040204" pitchFamily="34" charset="0"/>
              </a:rPr>
              <a:t>Возможности</a:t>
            </a:r>
          </a:p>
          <a:p>
            <a:pPr marL="342900" indent="-342900">
              <a:buClr>
                <a:schemeClr val="bg2"/>
              </a:buClr>
              <a:buFont typeface="Arial" panose="020B0604020202020204" pitchFamily="34" charset="0"/>
              <a:buChar char="•"/>
            </a:pPr>
            <a:r>
              <a:rPr lang="ru-RU" sz="2400" dirty="0">
                <a:solidFill>
                  <a:schemeClr val="bg1"/>
                </a:solidFill>
                <a:latin typeface="Montserrat" panose="020B0604020202020204" charset="-52"/>
                <a:ea typeface="Verdana" panose="020B0604030504040204" pitchFamily="34" charset="0"/>
                <a:cs typeface="Verdana" panose="020B0604030504040204" pitchFamily="34" charset="0"/>
              </a:rPr>
              <a:t>Оптимизация почти всех целевых функций с градиентом</a:t>
            </a:r>
          </a:p>
          <a:p>
            <a:pPr marL="342900" indent="-342900">
              <a:buClr>
                <a:schemeClr val="bg2"/>
              </a:buClr>
              <a:buFont typeface="Arial" panose="020B0604020202020204" pitchFamily="34" charset="0"/>
              <a:buChar char="•"/>
            </a:pPr>
            <a:r>
              <a:rPr lang="ru-RU" sz="2400" dirty="0">
                <a:solidFill>
                  <a:schemeClr val="bg1"/>
                </a:solidFill>
                <a:latin typeface="Montserrat" panose="020B0604020202020204" charset="-52"/>
                <a:ea typeface="Verdana" panose="020B0604030504040204" pitchFamily="34" charset="0"/>
                <a:cs typeface="Verdana" panose="020B0604030504040204" pitchFamily="34" charset="0"/>
              </a:rPr>
              <a:t>Разные реализации (конкуренция, счастье и т.д.)</a:t>
            </a:r>
          </a:p>
          <a:p>
            <a:pPr marL="342900" indent="-342900">
              <a:buClr>
                <a:schemeClr val="bg2"/>
              </a:buClr>
              <a:buFont typeface="Arial" panose="020B0604020202020204" pitchFamily="34" charset="0"/>
              <a:buChar char="•"/>
            </a:pPr>
            <a:r>
              <a:rPr lang="ru-RU" sz="2400" dirty="0">
                <a:solidFill>
                  <a:schemeClr val="bg1"/>
                </a:solidFill>
                <a:latin typeface="Montserrat" panose="020B0604020202020204" charset="-52"/>
                <a:ea typeface="Verdana" panose="020B0604030504040204" pitchFamily="34" charset="0"/>
                <a:cs typeface="Verdana" panose="020B0604030504040204" pitchFamily="34" charset="0"/>
              </a:rPr>
              <a:t>Выбор значимых признаков</a:t>
            </a:r>
          </a:p>
          <a:p>
            <a:r>
              <a:rPr lang="ru-RU" sz="2400" b="1" dirty="0">
                <a:solidFill>
                  <a:schemeClr val="bg1"/>
                </a:solidFill>
                <a:latin typeface="Montserrat" panose="020B0604020202020204" charset="-52"/>
                <a:ea typeface="Verdana" panose="020B0604030504040204" pitchFamily="34" charset="0"/>
                <a:cs typeface="Verdana" panose="020B0604030504040204" pitchFamily="34" charset="0"/>
              </a:rPr>
              <a:t>Трудности</a:t>
            </a:r>
          </a:p>
          <a:p>
            <a:pPr marL="342900" indent="-342900">
              <a:buClr>
                <a:schemeClr val="bg2"/>
              </a:buClr>
              <a:buFont typeface="Arial" panose="020B0604020202020204" pitchFamily="34" charset="0"/>
              <a:buChar char="•"/>
            </a:pPr>
            <a:r>
              <a:rPr lang="ru-RU" sz="2400" dirty="0">
                <a:solidFill>
                  <a:schemeClr val="bg1"/>
                </a:solidFill>
                <a:latin typeface="Montserrat" panose="020B0604020202020204" charset="-52"/>
                <a:ea typeface="Verdana" panose="020B0604030504040204" pitchFamily="34" charset="0"/>
                <a:cs typeface="Verdana" panose="020B0604030504040204" pitchFamily="34" charset="0"/>
              </a:rPr>
              <a:t>Обучение обычно занимает больше времени</a:t>
            </a:r>
          </a:p>
          <a:p>
            <a:pPr marL="342900" indent="-342900">
              <a:buClr>
                <a:schemeClr val="bg2"/>
              </a:buClr>
              <a:buFont typeface="Arial" panose="020B0604020202020204" pitchFamily="34" charset="0"/>
              <a:buChar char="•"/>
            </a:pPr>
            <a:r>
              <a:rPr lang="ru-RU" sz="2400" dirty="0">
                <a:solidFill>
                  <a:schemeClr val="bg1"/>
                </a:solidFill>
                <a:latin typeface="Montserrat" panose="020B0604020202020204" charset="-52"/>
                <a:ea typeface="Verdana" panose="020B0604030504040204" pitchFamily="34" charset="0"/>
                <a:cs typeface="Verdana" panose="020B0604030504040204" pitchFamily="34" charset="0"/>
              </a:rPr>
              <a:t>Требует тщательной настройки скорости обучения и других </a:t>
            </a:r>
            <a:r>
              <a:rPr lang="ru-RU" sz="2400" dirty="0" err="1">
                <a:solidFill>
                  <a:schemeClr val="bg1"/>
                </a:solidFill>
                <a:latin typeface="Montserrat" panose="020B0604020202020204" charset="-52"/>
                <a:ea typeface="Verdana" panose="020B0604030504040204" pitchFamily="34" charset="0"/>
                <a:cs typeface="Verdana" panose="020B0604030504040204" pitchFamily="34" charset="0"/>
              </a:rPr>
              <a:t>гиперпараметров</a:t>
            </a:r>
            <a:endParaRPr lang="en-US" sz="2400"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1510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792162" y="1454953"/>
            <a:ext cx="10655300" cy="882547"/>
          </a:xfrm>
          <a:prstGeom prst="rect">
            <a:avLst/>
          </a:prstGeom>
          <a:noFill/>
          <a:ln>
            <a:noFill/>
          </a:ln>
        </p:spPr>
        <p:txBody>
          <a:bodyPr spcFirstLastPara="1" wrap="square" lIns="0" tIns="121590" rIns="121590" bIns="121590" anchor="t" anchorCtr="0">
            <a:noAutofit/>
          </a:bodyPr>
          <a:lstStyle/>
          <a:p>
            <a:pPr lvl="0" algn="ctr"/>
            <a:r>
              <a:rPr lang="en-US" sz="3990" b="1" dirty="0">
                <a:solidFill>
                  <a:schemeClr val="tx1"/>
                </a:solidFill>
                <a:latin typeface="Montserrat" panose="020B0604020202020204" charset="-52"/>
                <a:ea typeface="Montserrat Black"/>
                <a:cs typeface="Montserrat Black"/>
                <a:sym typeface="Montserrat Black"/>
              </a:rPr>
              <a:t>Google </a:t>
            </a:r>
            <a:r>
              <a:rPr lang="en-US" sz="3990" b="1" dirty="0" err="1">
                <a:solidFill>
                  <a:schemeClr val="tx1"/>
                </a:solidFill>
                <a:latin typeface="Montserrat" panose="020B0604020202020204" charset="-52"/>
                <a:ea typeface="Montserrat Black"/>
                <a:cs typeface="Montserrat Black"/>
                <a:sym typeface="Montserrat Black"/>
              </a:rPr>
              <a:t>Golab</a:t>
            </a:r>
            <a:endParaRPr lang="en-US" sz="3990" b="1" dirty="0">
              <a:solidFill>
                <a:schemeClr val="tx1"/>
              </a:solidFill>
              <a:latin typeface="Montserrat" panose="020B0604020202020204" charset="-52"/>
              <a:ea typeface="Montserrat Black"/>
              <a:cs typeface="Montserrat Black"/>
              <a:sym typeface="Montserrat Black"/>
            </a:endParaRPr>
          </a:p>
        </p:txBody>
      </p: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dirty="0" err="1">
                <a:solidFill>
                  <a:schemeClr val="dk1"/>
                </a:solidFill>
                <a:latin typeface="Montserrat"/>
                <a:ea typeface="Montserrat"/>
                <a:cs typeface="Montserrat"/>
                <a:sym typeface="Montserrat"/>
              </a:rPr>
              <a:t>Вебинар</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от</a:t>
            </a:r>
            <a:r>
              <a:rPr lang="en-US" sz="1064" dirty="0">
                <a:solidFill>
                  <a:schemeClr val="dk1"/>
                </a:solidFill>
                <a:latin typeface="Montserrat"/>
                <a:ea typeface="Montserrat"/>
                <a:cs typeface="Montserrat"/>
                <a:sym typeface="Montserrat"/>
              </a:rPr>
              <a:t> </a:t>
            </a:r>
            <a:r>
              <a:rPr lang="en-US" sz="1064" dirty="0" err="1">
                <a:solidFill>
                  <a:schemeClr val="dk1"/>
                </a:solidFill>
                <a:latin typeface="Montserrat"/>
                <a:ea typeface="Montserrat"/>
                <a:cs typeface="Montserrat"/>
                <a:sym typeface="Montserrat"/>
              </a:rPr>
              <a:t>ментора</a:t>
            </a:r>
            <a:endParaRPr sz="1064" dirty="0">
              <a:solidFill>
                <a:schemeClr val="dk1"/>
              </a:solidFill>
              <a:latin typeface="Montserrat"/>
              <a:ea typeface="Montserrat"/>
              <a:cs typeface="Montserrat"/>
              <a:sym typeface="Montserrat"/>
            </a:endParaRPr>
          </a:p>
          <a:p>
            <a:pPr algn="ctr"/>
            <a:endParaRPr sz="1064" dirty="0">
              <a:solidFill>
                <a:schemeClr val="dk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pic>
        <p:nvPicPr>
          <p:cNvPr id="9" name="Google Shape;143;p26"/>
          <p:cNvPicPr preferRelativeResize="0"/>
          <p:nvPr/>
        </p:nvPicPr>
        <p:blipFill>
          <a:blip r:embed="rId3">
            <a:alphaModFix/>
            <a:duotone>
              <a:prstClr val="black"/>
              <a:schemeClr val="accent4">
                <a:tint val="45000"/>
                <a:satMod val="400000"/>
              </a:schemeClr>
            </a:duotone>
          </a:blip>
          <a:stretch>
            <a:fillRect/>
          </a:stretch>
        </p:blipFill>
        <p:spPr>
          <a:xfrm>
            <a:off x="650441" y="278276"/>
            <a:ext cx="541663" cy="116445"/>
          </a:xfrm>
          <a:prstGeom prst="rect">
            <a:avLst/>
          </a:prstGeom>
          <a:noFill/>
          <a:ln>
            <a:noFill/>
          </a:ln>
        </p:spPr>
      </p:pic>
      <p:sp>
        <p:nvSpPr>
          <p:cNvPr id="10" name="TextBox 9">
            <a:extLst>
              <a:ext uri="{FF2B5EF4-FFF2-40B4-BE49-F238E27FC236}">
                <a16:creationId xmlns:a16="http://schemas.microsoft.com/office/drawing/2014/main" id="{0189B7A7-BAF1-4B3E-B686-D005E9334873}"/>
              </a:ext>
            </a:extLst>
          </p:cNvPr>
          <p:cNvSpPr txBox="1"/>
          <p:nvPr/>
        </p:nvSpPr>
        <p:spPr>
          <a:xfrm>
            <a:off x="2002104" y="2943215"/>
            <a:ext cx="8296592" cy="954107"/>
          </a:xfrm>
          <a:prstGeom prst="rect">
            <a:avLst/>
          </a:prstGeom>
          <a:noFill/>
        </p:spPr>
        <p:txBody>
          <a:bodyPr wrap="square">
            <a:spAutoFit/>
          </a:bodyPr>
          <a:lstStyle/>
          <a:p>
            <a:r>
              <a:rPr lang="tr-TR" sz="2800" dirty="0">
                <a:hlinkClick r:id="rId4"/>
              </a:rPr>
              <a:t>https://colab.research.google.com/drive/1de5-z2qxO3ZH6qAdqvVm869o6q-IZ-7X?usp=sharing</a:t>
            </a:r>
            <a:r>
              <a:rPr lang="ru-RU" sz="2800" dirty="0"/>
              <a:t> </a:t>
            </a:r>
          </a:p>
        </p:txBody>
      </p:sp>
      <p:sp>
        <p:nvSpPr>
          <p:cNvPr id="13" name="TextBox 12">
            <a:extLst>
              <a:ext uri="{FF2B5EF4-FFF2-40B4-BE49-F238E27FC236}">
                <a16:creationId xmlns:a16="http://schemas.microsoft.com/office/drawing/2014/main" id="{96B957C4-0B90-4156-8D6F-077A105A2FAB}"/>
              </a:ext>
            </a:extLst>
          </p:cNvPr>
          <p:cNvSpPr txBox="1"/>
          <p:nvPr/>
        </p:nvSpPr>
        <p:spPr>
          <a:xfrm>
            <a:off x="1028700" y="2378747"/>
            <a:ext cx="8785860" cy="523220"/>
          </a:xfrm>
          <a:prstGeom prst="rect">
            <a:avLst/>
          </a:prstGeom>
          <a:noFill/>
        </p:spPr>
        <p:txBody>
          <a:bodyPr wrap="square">
            <a:spAutoFit/>
          </a:bodyPr>
          <a:lstStyle/>
          <a:p>
            <a:r>
              <a:rPr lang="en-US" sz="2800" b="1" dirty="0">
                <a:latin typeface="Montserrat" panose="00000500000000000000" pitchFamily="2" charset="-52"/>
              </a:rPr>
              <a:t>Ensemble</a:t>
            </a:r>
            <a:r>
              <a:rPr lang="tr-TR" sz="2800" b="1" dirty="0">
                <a:latin typeface="Montserrat" panose="00000500000000000000" pitchFamily="2" charset="-52"/>
              </a:rPr>
              <a:t> Car Moldova SE</a:t>
            </a:r>
            <a:endParaRPr lang="ru-RU" sz="2800" b="1" dirty="0">
              <a:latin typeface="Montserrat" panose="00000500000000000000" pitchFamily="2" charset="-52"/>
            </a:endParaRPr>
          </a:p>
        </p:txBody>
      </p:sp>
      <p:sp>
        <p:nvSpPr>
          <p:cNvPr id="11" name="TextBox 10">
            <a:extLst>
              <a:ext uri="{FF2B5EF4-FFF2-40B4-BE49-F238E27FC236}">
                <a16:creationId xmlns:a16="http://schemas.microsoft.com/office/drawing/2014/main" id="{0189B7A7-BAF1-4B3E-B686-D005E9334873}"/>
              </a:ext>
            </a:extLst>
          </p:cNvPr>
          <p:cNvSpPr txBox="1"/>
          <p:nvPr/>
        </p:nvSpPr>
        <p:spPr>
          <a:xfrm>
            <a:off x="1894528" y="4727192"/>
            <a:ext cx="8296592" cy="954107"/>
          </a:xfrm>
          <a:prstGeom prst="rect">
            <a:avLst/>
          </a:prstGeom>
          <a:noFill/>
        </p:spPr>
        <p:txBody>
          <a:bodyPr wrap="square">
            <a:spAutoFit/>
          </a:bodyPr>
          <a:lstStyle/>
          <a:p>
            <a:r>
              <a:rPr lang="tr-TR" sz="2800" dirty="0">
                <a:hlinkClick r:id="rId5"/>
              </a:rPr>
              <a:t>https://colab.research.google.com/drive/1C7scW2dA8ZJLJToKjiLmNe_6jwBR1r7u?usp=sharing</a:t>
            </a:r>
            <a:r>
              <a:rPr lang="ru-RU" sz="2800" dirty="0"/>
              <a:t> </a:t>
            </a:r>
          </a:p>
        </p:txBody>
      </p:sp>
      <p:sp>
        <p:nvSpPr>
          <p:cNvPr id="12" name="TextBox 11">
            <a:extLst>
              <a:ext uri="{FF2B5EF4-FFF2-40B4-BE49-F238E27FC236}">
                <a16:creationId xmlns:a16="http://schemas.microsoft.com/office/drawing/2014/main" id="{96B957C4-0B90-4156-8D6F-077A105A2FAB}"/>
              </a:ext>
            </a:extLst>
          </p:cNvPr>
          <p:cNvSpPr txBox="1"/>
          <p:nvPr/>
        </p:nvSpPr>
        <p:spPr>
          <a:xfrm>
            <a:off x="921124" y="4162724"/>
            <a:ext cx="8785860" cy="523220"/>
          </a:xfrm>
          <a:prstGeom prst="rect">
            <a:avLst/>
          </a:prstGeom>
          <a:noFill/>
        </p:spPr>
        <p:txBody>
          <a:bodyPr wrap="square">
            <a:spAutoFit/>
          </a:bodyPr>
          <a:lstStyle/>
          <a:p>
            <a:r>
              <a:rPr lang="en-US" sz="2800" b="1" dirty="0" err="1">
                <a:latin typeface="Montserrat" panose="00000500000000000000" pitchFamily="2" charset="-52"/>
              </a:rPr>
              <a:t>CatBoost</a:t>
            </a:r>
            <a:r>
              <a:rPr lang="tr-TR" sz="2800" b="1" dirty="0">
                <a:latin typeface="Montserrat" panose="00000500000000000000" pitchFamily="2" charset="-52"/>
              </a:rPr>
              <a:t> Car Moldova SE</a:t>
            </a:r>
            <a:endParaRPr lang="ru-RU" sz="2800" b="1" dirty="0">
              <a:latin typeface="Montserrat" panose="00000500000000000000" pitchFamily="2" charset="-52"/>
            </a:endParaRPr>
          </a:p>
        </p:txBody>
      </p:sp>
    </p:spTree>
    <p:extLst>
      <p:ext uri="{BB962C8B-B14F-4D97-AF65-F5344CB8AC3E}">
        <p14:creationId xmlns:p14="http://schemas.microsoft.com/office/powerpoint/2010/main" val="219497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10730063"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sym typeface="Montserrat"/>
              </a:rPr>
              <a:t>В предыдущей серии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sym typeface="Montserrat"/>
              </a:rPr>
              <a:t>Ансамбли Моделей Машинного Обучения</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Рефлексия</a:t>
            </a:r>
            <a:endParaRPr sz="2261" b="1" dirty="0">
              <a:solidFill>
                <a:schemeClr val="bg1"/>
              </a:solidFill>
              <a:latin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2.08 Ансамбли Моделей. Часть 2</a:t>
            </a:r>
          </a:p>
        </p:txBody>
      </p:sp>
    </p:spTree>
    <p:extLst>
      <p:ext uri="{BB962C8B-B14F-4D97-AF65-F5344CB8AC3E}">
        <p14:creationId xmlns:p14="http://schemas.microsoft.com/office/powerpoint/2010/main" val="842404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2" name="Овал 1">
            <a:extLst>
              <a:ext uri="{FF2B5EF4-FFF2-40B4-BE49-F238E27FC236}">
                <a16:creationId xmlns:a16="http://schemas.microsoft.com/office/drawing/2014/main" id="{2EAB69D4-9C80-8BEB-8299-A816815391D8}"/>
              </a:ext>
            </a:extLst>
          </p:cNvPr>
          <p:cNvSpPr/>
          <p:nvPr/>
        </p:nvSpPr>
        <p:spPr>
          <a:xfrm>
            <a:off x="3677697" y="589718"/>
            <a:ext cx="4657411" cy="933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ru-RU" sz="2400" dirty="0">
                <a:latin typeface="Montserrat" panose="00000500000000000000" pitchFamily="2" charset="-52"/>
              </a:rPr>
              <a:t>Классические Методы Машинного обучения</a:t>
            </a:r>
          </a:p>
        </p:txBody>
      </p:sp>
      <p:sp>
        <p:nvSpPr>
          <p:cNvPr id="3" name="Овал 2">
            <a:extLst>
              <a:ext uri="{FF2B5EF4-FFF2-40B4-BE49-F238E27FC236}">
                <a16:creationId xmlns:a16="http://schemas.microsoft.com/office/drawing/2014/main" id="{BAEA3320-27B6-87DC-4BE5-C49A542D491B}"/>
              </a:ext>
            </a:extLst>
          </p:cNvPr>
          <p:cNvSpPr/>
          <p:nvPr/>
        </p:nvSpPr>
        <p:spPr>
          <a:xfrm>
            <a:off x="2159514" y="1545831"/>
            <a:ext cx="2808514" cy="947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Montserrat" panose="00000500000000000000" pitchFamily="2" charset="-52"/>
              </a:rPr>
              <a:t>Обучение с учителем</a:t>
            </a:r>
          </a:p>
        </p:txBody>
      </p:sp>
      <p:sp>
        <p:nvSpPr>
          <p:cNvPr id="5" name="Овал 4">
            <a:extLst>
              <a:ext uri="{FF2B5EF4-FFF2-40B4-BE49-F238E27FC236}">
                <a16:creationId xmlns:a16="http://schemas.microsoft.com/office/drawing/2014/main" id="{B8A0A261-3F83-EDD1-823F-BC6F6A0078CB}"/>
              </a:ext>
            </a:extLst>
          </p:cNvPr>
          <p:cNvSpPr/>
          <p:nvPr/>
        </p:nvSpPr>
        <p:spPr>
          <a:xfrm>
            <a:off x="7271599" y="1521523"/>
            <a:ext cx="2736560" cy="70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ru-RU" sz="2400" dirty="0">
                <a:latin typeface="Montserrat" panose="00000500000000000000" pitchFamily="2" charset="-52"/>
              </a:rPr>
              <a:t>Обучение без учителя</a:t>
            </a:r>
          </a:p>
        </p:txBody>
      </p:sp>
      <p:sp>
        <p:nvSpPr>
          <p:cNvPr id="6" name="TextBox 5">
            <a:extLst>
              <a:ext uri="{FF2B5EF4-FFF2-40B4-BE49-F238E27FC236}">
                <a16:creationId xmlns:a16="http://schemas.microsoft.com/office/drawing/2014/main" id="{A0A9D904-DB12-9B00-A912-208907FDFE5F}"/>
              </a:ext>
            </a:extLst>
          </p:cNvPr>
          <p:cNvSpPr txBox="1"/>
          <p:nvPr/>
        </p:nvSpPr>
        <p:spPr>
          <a:xfrm>
            <a:off x="8756603" y="1032693"/>
            <a:ext cx="1742785" cy="380104"/>
          </a:xfrm>
          <a:prstGeom prst="rect">
            <a:avLst/>
          </a:prstGeom>
          <a:noFill/>
        </p:spPr>
        <p:txBody>
          <a:bodyPr wrap="none" rtlCol="0">
            <a:spAutoFit/>
          </a:bodyPr>
          <a:lstStyle/>
          <a:p>
            <a:r>
              <a:rPr lang="ru-RU" dirty="0">
                <a:solidFill>
                  <a:schemeClr val="bg1"/>
                </a:solidFill>
                <a:latin typeface="Montserrat" panose="00000500000000000000" pitchFamily="2" charset="-52"/>
              </a:rPr>
              <a:t>Есть данные</a:t>
            </a:r>
          </a:p>
        </p:txBody>
      </p:sp>
      <p:cxnSp>
        <p:nvCxnSpPr>
          <p:cNvPr id="9" name="Прямая со стрелкой 8">
            <a:extLst>
              <a:ext uri="{FF2B5EF4-FFF2-40B4-BE49-F238E27FC236}">
                <a16:creationId xmlns:a16="http://schemas.microsoft.com/office/drawing/2014/main" id="{A432FEDB-5260-BD7D-34CB-8755CB8CA5C4}"/>
              </a:ext>
            </a:extLst>
          </p:cNvPr>
          <p:cNvCxnSpPr>
            <a:cxnSpLocks/>
            <a:stCxn id="2" idx="3"/>
            <a:endCxn id="3" idx="0"/>
          </p:cNvCxnSpPr>
          <p:nvPr/>
        </p:nvCxnSpPr>
        <p:spPr>
          <a:xfrm flipH="1">
            <a:off x="3563771" y="1386725"/>
            <a:ext cx="795988" cy="15910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7C7518C3-DD6E-30FC-00D1-8227C0D3B050}"/>
              </a:ext>
            </a:extLst>
          </p:cNvPr>
          <p:cNvCxnSpPr>
            <a:cxnSpLocks/>
            <a:stCxn id="2" idx="5"/>
            <a:endCxn id="5" idx="0"/>
          </p:cNvCxnSpPr>
          <p:nvPr/>
        </p:nvCxnSpPr>
        <p:spPr>
          <a:xfrm>
            <a:off x="7653046" y="1386725"/>
            <a:ext cx="986833" cy="13479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E5FB6BF-AF69-43A5-51BB-00021F973327}"/>
              </a:ext>
            </a:extLst>
          </p:cNvPr>
          <p:cNvSpPr txBox="1"/>
          <p:nvPr/>
        </p:nvSpPr>
        <p:spPr>
          <a:xfrm>
            <a:off x="525092" y="681091"/>
            <a:ext cx="3268844" cy="667875"/>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Есть данные +</a:t>
            </a:r>
          </a:p>
          <a:p>
            <a:pPr algn="ctr"/>
            <a:r>
              <a:rPr lang="ru-RU" dirty="0">
                <a:solidFill>
                  <a:schemeClr val="bg1"/>
                </a:solidFill>
                <a:latin typeface="Montserrat" panose="00000500000000000000" pitchFamily="2" charset="-52"/>
              </a:rPr>
              <a:t> есть что предсказывать </a:t>
            </a:r>
          </a:p>
        </p:txBody>
      </p:sp>
      <p:sp>
        <p:nvSpPr>
          <p:cNvPr id="20" name="Овал 19">
            <a:extLst>
              <a:ext uri="{FF2B5EF4-FFF2-40B4-BE49-F238E27FC236}">
                <a16:creationId xmlns:a16="http://schemas.microsoft.com/office/drawing/2014/main" id="{2D5BD3D9-915C-BB11-4356-EF1DA8FB4F9B}"/>
              </a:ext>
            </a:extLst>
          </p:cNvPr>
          <p:cNvSpPr/>
          <p:nvPr/>
        </p:nvSpPr>
        <p:spPr>
          <a:xfrm>
            <a:off x="3314597" y="3226478"/>
            <a:ext cx="3135086" cy="432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ru-RU" sz="2000" dirty="0">
                <a:latin typeface="Montserrat" panose="00000500000000000000" pitchFamily="2" charset="-52"/>
              </a:rPr>
              <a:t>Классификация</a:t>
            </a:r>
          </a:p>
        </p:txBody>
      </p:sp>
      <p:sp>
        <p:nvSpPr>
          <p:cNvPr id="22" name="Овал 21">
            <a:extLst>
              <a:ext uri="{FF2B5EF4-FFF2-40B4-BE49-F238E27FC236}">
                <a16:creationId xmlns:a16="http://schemas.microsoft.com/office/drawing/2014/main" id="{8FD6BF87-2D2D-26CD-0E8D-A77E0D3D4444}"/>
              </a:ext>
            </a:extLst>
          </p:cNvPr>
          <p:cNvSpPr/>
          <p:nvPr/>
        </p:nvSpPr>
        <p:spPr>
          <a:xfrm>
            <a:off x="56446" y="3225890"/>
            <a:ext cx="3135086" cy="432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ru-RU" sz="2000" dirty="0">
                <a:latin typeface="Montserrat" panose="00000500000000000000" pitchFamily="2" charset="-52"/>
              </a:rPr>
              <a:t>Регрессия</a:t>
            </a:r>
          </a:p>
        </p:txBody>
      </p:sp>
      <p:sp>
        <p:nvSpPr>
          <p:cNvPr id="29" name="TextBox 28">
            <a:extLst>
              <a:ext uri="{FF2B5EF4-FFF2-40B4-BE49-F238E27FC236}">
                <a16:creationId xmlns:a16="http://schemas.microsoft.com/office/drawing/2014/main" id="{194CB09F-8664-1EDB-EC2D-0A17DDCB3615}"/>
              </a:ext>
            </a:extLst>
          </p:cNvPr>
          <p:cNvSpPr txBox="1"/>
          <p:nvPr/>
        </p:nvSpPr>
        <p:spPr>
          <a:xfrm>
            <a:off x="4149663" y="2431832"/>
            <a:ext cx="2263760" cy="667875"/>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Предсказываем </a:t>
            </a:r>
          </a:p>
          <a:p>
            <a:pPr algn="ctr"/>
            <a:r>
              <a:rPr lang="ru-RU" dirty="0">
                <a:solidFill>
                  <a:schemeClr val="bg1"/>
                </a:solidFill>
                <a:latin typeface="Montserrat" panose="00000500000000000000" pitchFamily="2" charset="-52"/>
              </a:rPr>
              <a:t>дискретное</a:t>
            </a:r>
          </a:p>
        </p:txBody>
      </p:sp>
      <p:sp>
        <p:nvSpPr>
          <p:cNvPr id="33" name="TextBox 32">
            <a:extLst>
              <a:ext uri="{FF2B5EF4-FFF2-40B4-BE49-F238E27FC236}">
                <a16:creationId xmlns:a16="http://schemas.microsoft.com/office/drawing/2014/main" id="{D28BC14D-78B4-8181-45C8-EE4D7CB0763F}"/>
              </a:ext>
            </a:extLst>
          </p:cNvPr>
          <p:cNvSpPr txBox="1"/>
          <p:nvPr/>
        </p:nvSpPr>
        <p:spPr>
          <a:xfrm>
            <a:off x="122800" y="2303087"/>
            <a:ext cx="2263760" cy="667875"/>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Предсказываем </a:t>
            </a:r>
          </a:p>
          <a:p>
            <a:pPr algn="ctr"/>
            <a:r>
              <a:rPr lang="ru-RU" dirty="0">
                <a:solidFill>
                  <a:schemeClr val="bg1"/>
                </a:solidFill>
                <a:latin typeface="Montserrat" panose="00000500000000000000" pitchFamily="2" charset="-52"/>
              </a:rPr>
              <a:t>непрерывное</a:t>
            </a:r>
          </a:p>
        </p:txBody>
      </p:sp>
      <p:cxnSp>
        <p:nvCxnSpPr>
          <p:cNvPr id="40" name="Прямая со стрелкой 39">
            <a:extLst>
              <a:ext uri="{FF2B5EF4-FFF2-40B4-BE49-F238E27FC236}">
                <a16:creationId xmlns:a16="http://schemas.microsoft.com/office/drawing/2014/main" id="{07B58580-B645-D494-A0E0-96766665EFF9}"/>
              </a:ext>
            </a:extLst>
          </p:cNvPr>
          <p:cNvCxnSpPr>
            <a:cxnSpLocks/>
            <a:stCxn id="3" idx="4"/>
            <a:endCxn id="20" idx="0"/>
          </p:cNvCxnSpPr>
          <p:nvPr/>
        </p:nvCxnSpPr>
        <p:spPr>
          <a:xfrm>
            <a:off x="3563771" y="2493328"/>
            <a:ext cx="1318369" cy="73315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417B503A-DF36-AD4F-FAF8-819BE87898B2}"/>
              </a:ext>
            </a:extLst>
          </p:cNvPr>
          <p:cNvCxnSpPr>
            <a:cxnSpLocks/>
            <a:stCxn id="3" idx="4"/>
            <a:endCxn id="22" idx="0"/>
          </p:cNvCxnSpPr>
          <p:nvPr/>
        </p:nvCxnSpPr>
        <p:spPr>
          <a:xfrm flipH="1">
            <a:off x="1623989" y="2493328"/>
            <a:ext cx="1939782" cy="73256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Овал 46">
            <a:extLst>
              <a:ext uri="{FF2B5EF4-FFF2-40B4-BE49-F238E27FC236}">
                <a16:creationId xmlns:a16="http://schemas.microsoft.com/office/drawing/2014/main" id="{27A34802-8540-6E4D-F59A-F114CDD52C7E}"/>
              </a:ext>
            </a:extLst>
          </p:cNvPr>
          <p:cNvSpPr/>
          <p:nvPr/>
        </p:nvSpPr>
        <p:spPr>
          <a:xfrm>
            <a:off x="6517021" y="2932585"/>
            <a:ext cx="3135086" cy="432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ru-RU" sz="2000" dirty="0">
                <a:latin typeface="Montserrat" panose="00000500000000000000" pitchFamily="2" charset="-52"/>
              </a:rPr>
              <a:t>Кластеризация</a:t>
            </a:r>
          </a:p>
        </p:txBody>
      </p:sp>
      <p:sp>
        <p:nvSpPr>
          <p:cNvPr id="48" name="Овал 47">
            <a:extLst>
              <a:ext uri="{FF2B5EF4-FFF2-40B4-BE49-F238E27FC236}">
                <a16:creationId xmlns:a16="http://schemas.microsoft.com/office/drawing/2014/main" id="{31E20D9F-E55E-E6EB-3765-792BFDC57FE9}"/>
              </a:ext>
            </a:extLst>
          </p:cNvPr>
          <p:cNvSpPr/>
          <p:nvPr/>
        </p:nvSpPr>
        <p:spPr>
          <a:xfrm>
            <a:off x="9613991" y="3142424"/>
            <a:ext cx="2545821" cy="865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ru-RU" sz="2000" dirty="0">
                <a:latin typeface="Montserrat" panose="00000500000000000000" pitchFamily="2" charset="-52"/>
              </a:rPr>
              <a:t>Уменьшение размерности</a:t>
            </a:r>
          </a:p>
        </p:txBody>
      </p:sp>
      <p:cxnSp>
        <p:nvCxnSpPr>
          <p:cNvPr id="51" name="Прямая со стрелкой 50">
            <a:extLst>
              <a:ext uri="{FF2B5EF4-FFF2-40B4-BE49-F238E27FC236}">
                <a16:creationId xmlns:a16="http://schemas.microsoft.com/office/drawing/2014/main" id="{14A73498-2895-2AFC-A2BA-BD0EC0D42C14}"/>
              </a:ext>
            </a:extLst>
          </p:cNvPr>
          <p:cNvCxnSpPr>
            <a:cxnSpLocks/>
          </p:cNvCxnSpPr>
          <p:nvPr/>
        </p:nvCxnSpPr>
        <p:spPr>
          <a:xfrm flipH="1">
            <a:off x="8047784" y="2228001"/>
            <a:ext cx="555315" cy="70458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Прямая со стрелкой 51">
            <a:extLst>
              <a:ext uri="{FF2B5EF4-FFF2-40B4-BE49-F238E27FC236}">
                <a16:creationId xmlns:a16="http://schemas.microsoft.com/office/drawing/2014/main" id="{8BE6CD25-FEA7-C4AA-1E42-E00C93EA9B85}"/>
              </a:ext>
            </a:extLst>
          </p:cNvPr>
          <p:cNvCxnSpPr>
            <a:cxnSpLocks/>
            <a:stCxn id="5" idx="4"/>
            <a:endCxn id="48" idx="0"/>
          </p:cNvCxnSpPr>
          <p:nvPr/>
        </p:nvCxnSpPr>
        <p:spPr>
          <a:xfrm>
            <a:off x="8639879" y="2228001"/>
            <a:ext cx="2247023" cy="91442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D9C72864-7F5B-7682-2F1A-ED693A061401}"/>
              </a:ext>
            </a:extLst>
          </p:cNvPr>
          <p:cNvSpPr txBox="1"/>
          <p:nvPr/>
        </p:nvSpPr>
        <p:spPr>
          <a:xfrm>
            <a:off x="147136" y="3637987"/>
            <a:ext cx="2845652"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Линейная Регрессия</a:t>
            </a:r>
          </a:p>
        </p:txBody>
      </p:sp>
      <p:sp>
        <p:nvSpPr>
          <p:cNvPr id="129" name="TextBox 128">
            <a:extLst>
              <a:ext uri="{FF2B5EF4-FFF2-40B4-BE49-F238E27FC236}">
                <a16:creationId xmlns:a16="http://schemas.microsoft.com/office/drawing/2014/main" id="{15CA741C-5C7B-AC51-2CEA-0C01836107A7}"/>
              </a:ext>
            </a:extLst>
          </p:cNvPr>
          <p:cNvSpPr txBox="1"/>
          <p:nvPr/>
        </p:nvSpPr>
        <p:spPr>
          <a:xfrm>
            <a:off x="8812" y="4002039"/>
            <a:ext cx="3010633"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Линейная Регрессия + </a:t>
            </a:r>
            <a:r>
              <a:rPr lang="en-US" dirty="0">
                <a:solidFill>
                  <a:schemeClr val="bg1"/>
                </a:solidFill>
                <a:latin typeface="Montserrat" panose="00000500000000000000" pitchFamily="2" charset="-52"/>
              </a:rPr>
              <a:t>L1, L2 </a:t>
            </a:r>
            <a:r>
              <a:rPr lang="ru-RU" dirty="0">
                <a:solidFill>
                  <a:schemeClr val="bg1"/>
                </a:solidFill>
                <a:latin typeface="Montserrat" panose="00000500000000000000" pitchFamily="2" charset="-52"/>
              </a:rPr>
              <a:t>регуляризация</a:t>
            </a:r>
          </a:p>
        </p:txBody>
      </p:sp>
      <p:sp>
        <p:nvSpPr>
          <p:cNvPr id="130" name="TextBox 129">
            <a:extLst>
              <a:ext uri="{FF2B5EF4-FFF2-40B4-BE49-F238E27FC236}">
                <a16:creationId xmlns:a16="http://schemas.microsoft.com/office/drawing/2014/main" id="{4152F2F3-BEC2-278E-991C-AD75477C5072}"/>
              </a:ext>
            </a:extLst>
          </p:cNvPr>
          <p:cNvSpPr txBox="1"/>
          <p:nvPr/>
        </p:nvSpPr>
        <p:spPr>
          <a:xfrm>
            <a:off x="3229344" y="3621703"/>
            <a:ext cx="3454793"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Логистическая Регрессия</a:t>
            </a:r>
          </a:p>
        </p:txBody>
      </p:sp>
      <p:sp>
        <p:nvSpPr>
          <p:cNvPr id="131" name="TextBox 130">
            <a:extLst>
              <a:ext uri="{FF2B5EF4-FFF2-40B4-BE49-F238E27FC236}">
                <a16:creationId xmlns:a16="http://schemas.microsoft.com/office/drawing/2014/main" id="{A138CDF3-9326-5138-D2A5-893489599011}"/>
              </a:ext>
            </a:extLst>
          </p:cNvPr>
          <p:cNvSpPr txBox="1"/>
          <p:nvPr/>
        </p:nvSpPr>
        <p:spPr>
          <a:xfrm>
            <a:off x="3256001" y="3978247"/>
            <a:ext cx="3454793"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Логистическая Регрессия + </a:t>
            </a:r>
            <a:r>
              <a:rPr lang="en-US" dirty="0">
                <a:solidFill>
                  <a:schemeClr val="bg1"/>
                </a:solidFill>
                <a:latin typeface="Montserrat" panose="00000500000000000000" pitchFamily="2" charset="-52"/>
              </a:rPr>
              <a:t>L1, L2 </a:t>
            </a:r>
            <a:r>
              <a:rPr lang="ru-RU" dirty="0">
                <a:solidFill>
                  <a:schemeClr val="bg1"/>
                </a:solidFill>
                <a:latin typeface="Montserrat" panose="00000500000000000000" pitchFamily="2" charset="-52"/>
              </a:rPr>
              <a:t>регуляризация</a:t>
            </a:r>
          </a:p>
        </p:txBody>
      </p:sp>
      <p:sp>
        <p:nvSpPr>
          <p:cNvPr id="132" name="TextBox 131">
            <a:extLst>
              <a:ext uri="{FF2B5EF4-FFF2-40B4-BE49-F238E27FC236}">
                <a16:creationId xmlns:a16="http://schemas.microsoft.com/office/drawing/2014/main" id="{4C68CBFD-EE42-F7C4-062C-4BE01E9C66FA}"/>
              </a:ext>
            </a:extLst>
          </p:cNvPr>
          <p:cNvSpPr txBox="1"/>
          <p:nvPr/>
        </p:nvSpPr>
        <p:spPr>
          <a:xfrm>
            <a:off x="7388112" y="3447064"/>
            <a:ext cx="1239443" cy="380104"/>
          </a:xfrm>
          <a:prstGeom prst="rect">
            <a:avLst/>
          </a:prstGeom>
          <a:noFill/>
        </p:spPr>
        <p:txBody>
          <a:bodyPr wrap="none" rtlCol="0">
            <a:spAutoFit/>
          </a:bodyPr>
          <a:lstStyle/>
          <a:p>
            <a:pPr algn="ctr"/>
            <a:r>
              <a:rPr lang="en-US" dirty="0">
                <a:solidFill>
                  <a:schemeClr val="bg1"/>
                </a:solidFill>
                <a:latin typeface="Montserrat" panose="00000500000000000000" pitchFamily="2" charset="-52"/>
              </a:rPr>
              <a:t>K-Means</a:t>
            </a:r>
            <a:endParaRPr lang="ru-RU" dirty="0">
              <a:solidFill>
                <a:schemeClr val="bg1"/>
              </a:solidFill>
              <a:latin typeface="Montserrat" panose="00000500000000000000" pitchFamily="2" charset="-52"/>
            </a:endParaRPr>
          </a:p>
        </p:txBody>
      </p:sp>
      <p:sp>
        <p:nvSpPr>
          <p:cNvPr id="133" name="TextBox 132">
            <a:extLst>
              <a:ext uri="{FF2B5EF4-FFF2-40B4-BE49-F238E27FC236}">
                <a16:creationId xmlns:a16="http://schemas.microsoft.com/office/drawing/2014/main" id="{D90FCB5A-4B4B-D86F-08C7-6AC5E47C5954}"/>
              </a:ext>
            </a:extLst>
          </p:cNvPr>
          <p:cNvSpPr txBox="1"/>
          <p:nvPr/>
        </p:nvSpPr>
        <p:spPr>
          <a:xfrm>
            <a:off x="9518239" y="4106617"/>
            <a:ext cx="2816228"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Метод главных компонент</a:t>
            </a:r>
          </a:p>
        </p:txBody>
      </p:sp>
      <p:sp>
        <p:nvSpPr>
          <p:cNvPr id="172" name="TextBox 171">
            <a:extLst>
              <a:ext uri="{FF2B5EF4-FFF2-40B4-BE49-F238E27FC236}">
                <a16:creationId xmlns:a16="http://schemas.microsoft.com/office/drawing/2014/main" id="{7F3E37CF-4A15-B58E-A4CC-4497B52D1AA8}"/>
              </a:ext>
            </a:extLst>
          </p:cNvPr>
          <p:cNvSpPr txBox="1"/>
          <p:nvPr/>
        </p:nvSpPr>
        <p:spPr>
          <a:xfrm>
            <a:off x="10098822" y="1890945"/>
            <a:ext cx="1884378" cy="955646"/>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Ищем взаимосвязь признаков</a:t>
            </a:r>
          </a:p>
        </p:txBody>
      </p:sp>
      <p:sp>
        <p:nvSpPr>
          <p:cNvPr id="173" name="TextBox 172">
            <a:extLst>
              <a:ext uri="{FF2B5EF4-FFF2-40B4-BE49-F238E27FC236}">
                <a16:creationId xmlns:a16="http://schemas.microsoft.com/office/drawing/2014/main" id="{4E093AC8-94F9-0768-B9E5-3E7286DA60DA}"/>
              </a:ext>
            </a:extLst>
          </p:cNvPr>
          <p:cNvSpPr txBox="1"/>
          <p:nvPr/>
        </p:nvSpPr>
        <p:spPr>
          <a:xfrm>
            <a:off x="6313977" y="2232897"/>
            <a:ext cx="1884378"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Ищем Схожести </a:t>
            </a:r>
          </a:p>
        </p:txBody>
      </p:sp>
      <p:sp>
        <p:nvSpPr>
          <p:cNvPr id="174" name="TextBox 173">
            <a:extLst>
              <a:ext uri="{FF2B5EF4-FFF2-40B4-BE49-F238E27FC236}">
                <a16:creationId xmlns:a16="http://schemas.microsoft.com/office/drawing/2014/main" id="{529AF542-30CC-2506-522E-C6D763CD367C}"/>
              </a:ext>
            </a:extLst>
          </p:cNvPr>
          <p:cNvSpPr txBox="1"/>
          <p:nvPr/>
        </p:nvSpPr>
        <p:spPr>
          <a:xfrm>
            <a:off x="-7628" y="4635716"/>
            <a:ext cx="3025187"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к-Ближайших соседей</a:t>
            </a:r>
          </a:p>
        </p:txBody>
      </p:sp>
      <p:sp>
        <p:nvSpPr>
          <p:cNvPr id="175" name="TextBox 174">
            <a:extLst>
              <a:ext uri="{FF2B5EF4-FFF2-40B4-BE49-F238E27FC236}">
                <a16:creationId xmlns:a16="http://schemas.microsoft.com/office/drawing/2014/main" id="{0CC70811-FEB7-5881-B7EF-93085DB649E9}"/>
              </a:ext>
            </a:extLst>
          </p:cNvPr>
          <p:cNvSpPr txBox="1"/>
          <p:nvPr/>
        </p:nvSpPr>
        <p:spPr>
          <a:xfrm>
            <a:off x="3408353" y="4619432"/>
            <a:ext cx="3025187"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к-Ближайших соседей</a:t>
            </a:r>
          </a:p>
        </p:txBody>
      </p:sp>
      <p:sp>
        <p:nvSpPr>
          <p:cNvPr id="176" name="TextBox 175">
            <a:extLst>
              <a:ext uri="{FF2B5EF4-FFF2-40B4-BE49-F238E27FC236}">
                <a16:creationId xmlns:a16="http://schemas.microsoft.com/office/drawing/2014/main" id="{C8DAF2D6-D027-AC6E-CE0A-E65A46AB51A2}"/>
              </a:ext>
            </a:extLst>
          </p:cNvPr>
          <p:cNvSpPr txBox="1"/>
          <p:nvPr/>
        </p:nvSpPr>
        <p:spPr>
          <a:xfrm>
            <a:off x="9890039" y="4749248"/>
            <a:ext cx="2072628" cy="955646"/>
          </a:xfrm>
          <a:prstGeom prst="rect">
            <a:avLst/>
          </a:prstGeom>
          <a:noFill/>
        </p:spPr>
        <p:txBody>
          <a:bodyPr wrap="square" rtlCol="0">
            <a:spAutoFit/>
          </a:bodyPr>
          <a:lstStyle/>
          <a:p>
            <a:pPr algn="ctr"/>
            <a:r>
              <a:rPr lang="tr-TR" dirty="0">
                <a:solidFill>
                  <a:schemeClr val="bg1"/>
                </a:solidFill>
                <a:latin typeface="Montserrat" panose="00000500000000000000" pitchFamily="2" charset="-52"/>
              </a:rPr>
              <a:t>Neighborhood Component Analysis</a:t>
            </a:r>
            <a:endParaRPr lang="ru-RU" dirty="0">
              <a:solidFill>
                <a:schemeClr val="bg1"/>
              </a:solidFill>
              <a:latin typeface="Montserrat" panose="00000500000000000000" pitchFamily="2" charset="-52"/>
            </a:endParaRPr>
          </a:p>
        </p:txBody>
      </p:sp>
      <p:sp>
        <p:nvSpPr>
          <p:cNvPr id="177" name="TextBox 176">
            <a:extLst>
              <a:ext uri="{FF2B5EF4-FFF2-40B4-BE49-F238E27FC236}">
                <a16:creationId xmlns:a16="http://schemas.microsoft.com/office/drawing/2014/main" id="{5D9EDE1D-3260-4A66-DE4E-DAD83E1BA5D3}"/>
              </a:ext>
            </a:extLst>
          </p:cNvPr>
          <p:cNvSpPr txBox="1"/>
          <p:nvPr/>
        </p:nvSpPr>
        <p:spPr>
          <a:xfrm>
            <a:off x="9890039" y="5660046"/>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t-SNE</a:t>
            </a:r>
            <a:endParaRPr lang="ru-RU" dirty="0">
              <a:solidFill>
                <a:schemeClr val="bg1"/>
              </a:solidFill>
              <a:latin typeface="Montserrat" panose="00000500000000000000" pitchFamily="2" charset="-52"/>
            </a:endParaRPr>
          </a:p>
        </p:txBody>
      </p:sp>
      <p:sp>
        <p:nvSpPr>
          <p:cNvPr id="178" name="TextBox 177">
            <a:extLst>
              <a:ext uri="{FF2B5EF4-FFF2-40B4-BE49-F238E27FC236}">
                <a16:creationId xmlns:a16="http://schemas.microsoft.com/office/drawing/2014/main" id="{734AF5CA-D446-55E5-1FB1-9838C1313AF4}"/>
              </a:ext>
            </a:extLst>
          </p:cNvPr>
          <p:cNvSpPr txBox="1"/>
          <p:nvPr/>
        </p:nvSpPr>
        <p:spPr>
          <a:xfrm>
            <a:off x="6856710" y="3879909"/>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DBSCAN</a:t>
            </a:r>
            <a:endParaRPr lang="ru-RU" dirty="0">
              <a:solidFill>
                <a:schemeClr val="bg1"/>
              </a:solidFill>
              <a:latin typeface="Montserrat" panose="00000500000000000000" pitchFamily="2" charset="-52"/>
            </a:endParaRPr>
          </a:p>
        </p:txBody>
      </p:sp>
      <p:sp>
        <p:nvSpPr>
          <p:cNvPr id="179" name="TextBox 178">
            <a:extLst>
              <a:ext uri="{FF2B5EF4-FFF2-40B4-BE49-F238E27FC236}">
                <a16:creationId xmlns:a16="http://schemas.microsoft.com/office/drawing/2014/main" id="{4773DCBE-CBED-CA56-64F5-66140D4C9A80}"/>
              </a:ext>
            </a:extLst>
          </p:cNvPr>
          <p:cNvSpPr txBox="1"/>
          <p:nvPr/>
        </p:nvSpPr>
        <p:spPr>
          <a:xfrm>
            <a:off x="6883367" y="4250502"/>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Spectral</a:t>
            </a:r>
            <a:endParaRPr lang="ru-RU" dirty="0">
              <a:solidFill>
                <a:schemeClr val="bg1"/>
              </a:solidFill>
              <a:latin typeface="Montserrat" panose="00000500000000000000" pitchFamily="2" charset="-52"/>
            </a:endParaRPr>
          </a:p>
        </p:txBody>
      </p:sp>
      <p:sp>
        <p:nvSpPr>
          <p:cNvPr id="180" name="TextBox 179">
            <a:extLst>
              <a:ext uri="{FF2B5EF4-FFF2-40B4-BE49-F238E27FC236}">
                <a16:creationId xmlns:a16="http://schemas.microsoft.com/office/drawing/2014/main" id="{FB864662-F34B-EF8B-ED8C-E4F4B529CE6B}"/>
              </a:ext>
            </a:extLst>
          </p:cNvPr>
          <p:cNvSpPr txBox="1"/>
          <p:nvPr/>
        </p:nvSpPr>
        <p:spPr>
          <a:xfrm>
            <a:off x="6883366" y="4621095"/>
            <a:ext cx="2565433"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EM</a:t>
            </a:r>
            <a:r>
              <a:rPr lang="ru-RU" dirty="0">
                <a:solidFill>
                  <a:schemeClr val="bg1"/>
                </a:solidFill>
                <a:latin typeface="Montserrat" panose="00000500000000000000" pitchFamily="2" charset="-52"/>
              </a:rPr>
              <a:t> (</a:t>
            </a:r>
            <a:r>
              <a:rPr lang="en-US" dirty="0">
                <a:solidFill>
                  <a:schemeClr val="bg1"/>
                </a:solidFill>
                <a:latin typeface="Montserrat" panose="00000500000000000000" pitchFamily="2" charset="-52"/>
              </a:rPr>
              <a:t>Mix Gaussian)</a:t>
            </a:r>
            <a:endParaRPr lang="ru-RU" dirty="0">
              <a:solidFill>
                <a:schemeClr val="bg1"/>
              </a:solidFill>
              <a:latin typeface="Montserrat" panose="00000500000000000000" pitchFamily="2" charset="-52"/>
            </a:endParaRPr>
          </a:p>
        </p:txBody>
      </p:sp>
      <p:sp>
        <p:nvSpPr>
          <p:cNvPr id="181" name="TextBox 180">
            <a:extLst>
              <a:ext uri="{FF2B5EF4-FFF2-40B4-BE49-F238E27FC236}">
                <a16:creationId xmlns:a16="http://schemas.microsoft.com/office/drawing/2014/main" id="{5A9F89B0-C3D7-9536-6D2F-4BA0267CFC11}"/>
              </a:ext>
            </a:extLst>
          </p:cNvPr>
          <p:cNvSpPr txBox="1"/>
          <p:nvPr/>
        </p:nvSpPr>
        <p:spPr>
          <a:xfrm>
            <a:off x="6935212" y="4944148"/>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Hierarchical </a:t>
            </a:r>
            <a:endParaRPr lang="ru-RU" dirty="0">
              <a:solidFill>
                <a:schemeClr val="bg1"/>
              </a:solidFill>
              <a:latin typeface="Montserrat" panose="00000500000000000000" pitchFamily="2" charset="-52"/>
            </a:endParaRPr>
          </a:p>
        </p:txBody>
      </p:sp>
      <p:sp>
        <p:nvSpPr>
          <p:cNvPr id="7" name="TextBox 6">
            <a:extLst>
              <a:ext uri="{FF2B5EF4-FFF2-40B4-BE49-F238E27FC236}">
                <a16:creationId xmlns:a16="http://schemas.microsoft.com/office/drawing/2014/main" id="{F8FE01C3-EC69-A668-9EF9-82DA9914ECC6}"/>
              </a:ext>
            </a:extLst>
          </p:cNvPr>
          <p:cNvSpPr txBox="1"/>
          <p:nvPr/>
        </p:nvSpPr>
        <p:spPr>
          <a:xfrm>
            <a:off x="1866531" y="4925773"/>
            <a:ext cx="5589636"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Наивный Байесовский Классификатор</a:t>
            </a:r>
          </a:p>
        </p:txBody>
      </p:sp>
      <p:sp>
        <p:nvSpPr>
          <p:cNvPr id="8" name="TextBox 7">
            <a:extLst>
              <a:ext uri="{FF2B5EF4-FFF2-40B4-BE49-F238E27FC236}">
                <a16:creationId xmlns:a16="http://schemas.microsoft.com/office/drawing/2014/main" id="{A21D7852-6565-6437-EC55-0DFDB3CBF8DF}"/>
              </a:ext>
            </a:extLst>
          </p:cNvPr>
          <p:cNvSpPr txBox="1"/>
          <p:nvPr/>
        </p:nvSpPr>
        <p:spPr>
          <a:xfrm>
            <a:off x="3178463" y="5214841"/>
            <a:ext cx="3848787"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Линейный и Квадратичный Дискриминантный Анализ</a:t>
            </a:r>
          </a:p>
        </p:txBody>
      </p:sp>
      <p:sp>
        <p:nvSpPr>
          <p:cNvPr id="13" name="TextBox 12">
            <a:extLst>
              <a:ext uri="{FF2B5EF4-FFF2-40B4-BE49-F238E27FC236}">
                <a16:creationId xmlns:a16="http://schemas.microsoft.com/office/drawing/2014/main" id="{557AD4E5-08ED-AFCA-928A-D7DA34398F71}"/>
              </a:ext>
            </a:extLst>
          </p:cNvPr>
          <p:cNvSpPr txBox="1"/>
          <p:nvPr/>
        </p:nvSpPr>
        <p:spPr>
          <a:xfrm>
            <a:off x="9448798" y="5913211"/>
            <a:ext cx="3135085" cy="955646"/>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Линейный Дискриминантный Анализ</a:t>
            </a:r>
          </a:p>
        </p:txBody>
      </p:sp>
      <p:sp>
        <p:nvSpPr>
          <p:cNvPr id="10" name="TextBox 9">
            <a:extLst>
              <a:ext uri="{FF2B5EF4-FFF2-40B4-BE49-F238E27FC236}">
                <a16:creationId xmlns:a16="http://schemas.microsoft.com/office/drawing/2014/main" id="{C8677164-4D71-17FF-0784-D6213D878C46}"/>
              </a:ext>
            </a:extLst>
          </p:cNvPr>
          <p:cNvSpPr txBox="1"/>
          <p:nvPr/>
        </p:nvSpPr>
        <p:spPr>
          <a:xfrm>
            <a:off x="3314597" y="5762420"/>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Метод опорных векторов</a:t>
            </a:r>
          </a:p>
        </p:txBody>
      </p:sp>
      <p:sp>
        <p:nvSpPr>
          <p:cNvPr id="12" name="TextBox 11">
            <a:extLst>
              <a:ext uri="{FF2B5EF4-FFF2-40B4-BE49-F238E27FC236}">
                <a16:creationId xmlns:a16="http://schemas.microsoft.com/office/drawing/2014/main" id="{100DB603-3F4F-FA32-B5D6-2F9DC319AD36}"/>
              </a:ext>
            </a:extLst>
          </p:cNvPr>
          <p:cNvSpPr txBox="1"/>
          <p:nvPr/>
        </p:nvSpPr>
        <p:spPr>
          <a:xfrm>
            <a:off x="-225470" y="5120935"/>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Метод опорных векторов</a:t>
            </a:r>
          </a:p>
        </p:txBody>
      </p:sp>
      <p:sp>
        <p:nvSpPr>
          <p:cNvPr id="14" name="TextBox 13">
            <a:extLst>
              <a:ext uri="{FF2B5EF4-FFF2-40B4-BE49-F238E27FC236}">
                <a16:creationId xmlns:a16="http://schemas.microsoft.com/office/drawing/2014/main" id="{15A40BAB-5387-1454-85D1-D55440482C7F}"/>
              </a:ext>
            </a:extLst>
          </p:cNvPr>
          <p:cNvSpPr txBox="1"/>
          <p:nvPr/>
        </p:nvSpPr>
        <p:spPr>
          <a:xfrm rot="16200000">
            <a:off x="7818307" y="4850089"/>
            <a:ext cx="3848787"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Ядреный метод главных компонент</a:t>
            </a:r>
          </a:p>
        </p:txBody>
      </p:sp>
      <p:sp>
        <p:nvSpPr>
          <p:cNvPr id="17" name="TextBox 16">
            <a:extLst>
              <a:ext uri="{FF2B5EF4-FFF2-40B4-BE49-F238E27FC236}">
                <a16:creationId xmlns:a16="http://schemas.microsoft.com/office/drawing/2014/main" id="{686C11CF-7A69-0C2E-B3A9-AB6C5678021B}"/>
              </a:ext>
            </a:extLst>
          </p:cNvPr>
          <p:cNvSpPr txBox="1"/>
          <p:nvPr/>
        </p:nvSpPr>
        <p:spPr>
          <a:xfrm>
            <a:off x="3368977" y="6059643"/>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Деревья Решений</a:t>
            </a:r>
          </a:p>
        </p:txBody>
      </p:sp>
      <p:sp>
        <p:nvSpPr>
          <p:cNvPr id="18" name="TextBox 17">
            <a:extLst>
              <a:ext uri="{FF2B5EF4-FFF2-40B4-BE49-F238E27FC236}">
                <a16:creationId xmlns:a16="http://schemas.microsoft.com/office/drawing/2014/main" id="{0FEBA18F-F797-3502-600F-8138E378A5B8}"/>
              </a:ext>
            </a:extLst>
          </p:cNvPr>
          <p:cNvSpPr txBox="1"/>
          <p:nvPr/>
        </p:nvSpPr>
        <p:spPr>
          <a:xfrm>
            <a:off x="-171090" y="5418158"/>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Деревья Решений</a:t>
            </a:r>
          </a:p>
        </p:txBody>
      </p:sp>
      <p:sp>
        <p:nvSpPr>
          <p:cNvPr id="53" name="TextBox 52">
            <a:extLst>
              <a:ext uri="{FF2B5EF4-FFF2-40B4-BE49-F238E27FC236}">
                <a16:creationId xmlns:a16="http://schemas.microsoft.com/office/drawing/2014/main" id="{0FEBA18F-F797-3502-600F-8138E378A5B8}"/>
              </a:ext>
            </a:extLst>
          </p:cNvPr>
          <p:cNvSpPr txBox="1"/>
          <p:nvPr/>
        </p:nvSpPr>
        <p:spPr>
          <a:xfrm rot="1552697">
            <a:off x="1327510" y="5964259"/>
            <a:ext cx="3848787" cy="380104"/>
          </a:xfrm>
          <a:prstGeom prst="rect">
            <a:avLst/>
          </a:prstGeom>
          <a:noFill/>
        </p:spPr>
        <p:txBody>
          <a:bodyPr wrap="square" rtlCol="0">
            <a:spAutoFit/>
          </a:bodyPr>
          <a:lstStyle/>
          <a:p>
            <a:pPr algn="ctr"/>
            <a:r>
              <a:rPr lang="ru-RU" b="1" dirty="0">
                <a:solidFill>
                  <a:schemeClr val="bg1"/>
                </a:solidFill>
                <a:latin typeface="Montserrat" panose="00000500000000000000" pitchFamily="2" charset="-52"/>
              </a:rPr>
              <a:t>Ансамбли</a:t>
            </a:r>
          </a:p>
        </p:txBody>
      </p:sp>
    </p:spTree>
    <p:extLst>
      <p:ext uri="{BB962C8B-B14F-4D97-AF65-F5344CB8AC3E}">
        <p14:creationId xmlns:p14="http://schemas.microsoft.com/office/powerpoint/2010/main" val="6525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10730063"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ea typeface="Montserrat"/>
                <a:cs typeface="Montserrat"/>
                <a:sym typeface="Montserrat"/>
              </a:rPr>
              <a:t>В предыдущей серии</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ea typeface="Montserrat"/>
                <a:cs typeface="Montserrat"/>
                <a:sym typeface="Montserrat"/>
              </a:rPr>
              <a:t>Ансамбли Моделей Машинного Обучения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ea typeface="Montserrat"/>
                <a:cs typeface="Montserrat"/>
                <a:sym typeface="Montserrat"/>
              </a:rPr>
              <a:t>Рефлексия</a:t>
            </a:r>
            <a:endParaRPr sz="2261" dirty="0">
              <a:solidFill>
                <a:schemeClr val="tx1">
                  <a:lumMod val="90000"/>
                  <a:lumOff val="10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2.08 Ансамбли Моделей. Часть 2</a:t>
            </a:r>
          </a:p>
        </p:txBody>
      </p:sp>
    </p:spTree>
    <p:extLst>
      <p:ext uri="{BB962C8B-B14F-4D97-AF65-F5344CB8AC3E}">
        <p14:creationId xmlns:p14="http://schemas.microsoft.com/office/powerpoint/2010/main" val="2585278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2" name="Овал 1">
            <a:extLst>
              <a:ext uri="{FF2B5EF4-FFF2-40B4-BE49-F238E27FC236}">
                <a16:creationId xmlns:a16="http://schemas.microsoft.com/office/drawing/2014/main" id="{2EAB69D4-9C80-8BEB-8299-A816815391D8}"/>
              </a:ext>
            </a:extLst>
          </p:cNvPr>
          <p:cNvSpPr/>
          <p:nvPr/>
        </p:nvSpPr>
        <p:spPr>
          <a:xfrm>
            <a:off x="3677697" y="469688"/>
            <a:ext cx="4657411" cy="1053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ru-RU" sz="2400" dirty="0">
                <a:latin typeface="Montserrat" panose="00000500000000000000" pitchFamily="2" charset="-52"/>
              </a:rPr>
              <a:t>Классические Методы Машинного обучения</a:t>
            </a:r>
          </a:p>
        </p:txBody>
      </p:sp>
      <p:sp>
        <p:nvSpPr>
          <p:cNvPr id="3" name="Овал 2">
            <a:extLst>
              <a:ext uri="{FF2B5EF4-FFF2-40B4-BE49-F238E27FC236}">
                <a16:creationId xmlns:a16="http://schemas.microsoft.com/office/drawing/2014/main" id="{BAEA3320-27B6-87DC-4BE5-C49A542D491B}"/>
              </a:ext>
            </a:extLst>
          </p:cNvPr>
          <p:cNvSpPr/>
          <p:nvPr/>
        </p:nvSpPr>
        <p:spPr>
          <a:xfrm>
            <a:off x="280371" y="825381"/>
            <a:ext cx="2808514" cy="48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Montserrat" panose="00000500000000000000" pitchFamily="2" charset="-52"/>
              </a:rPr>
              <a:t>Линейные</a:t>
            </a:r>
          </a:p>
        </p:txBody>
      </p:sp>
      <p:cxnSp>
        <p:nvCxnSpPr>
          <p:cNvPr id="9" name="Прямая со стрелкой 8">
            <a:extLst>
              <a:ext uri="{FF2B5EF4-FFF2-40B4-BE49-F238E27FC236}">
                <a16:creationId xmlns:a16="http://schemas.microsoft.com/office/drawing/2014/main" id="{A432FEDB-5260-BD7D-34CB-8755CB8CA5C4}"/>
              </a:ext>
            </a:extLst>
          </p:cNvPr>
          <p:cNvCxnSpPr>
            <a:cxnSpLocks/>
            <a:stCxn id="2" idx="3"/>
            <a:endCxn id="3" idx="6"/>
          </p:cNvCxnSpPr>
          <p:nvPr/>
        </p:nvCxnSpPr>
        <p:spPr>
          <a:xfrm flipH="1" flipV="1">
            <a:off x="3088885" y="1068331"/>
            <a:ext cx="1270874" cy="30081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D9C72864-7F5B-7682-2F1A-ED693A061401}"/>
              </a:ext>
            </a:extLst>
          </p:cNvPr>
          <p:cNvSpPr txBox="1"/>
          <p:nvPr/>
        </p:nvSpPr>
        <p:spPr>
          <a:xfrm>
            <a:off x="189919" y="1413413"/>
            <a:ext cx="2845652"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Линейная Регрессия</a:t>
            </a:r>
          </a:p>
        </p:txBody>
      </p:sp>
      <p:sp>
        <p:nvSpPr>
          <p:cNvPr id="129" name="TextBox 128">
            <a:extLst>
              <a:ext uri="{FF2B5EF4-FFF2-40B4-BE49-F238E27FC236}">
                <a16:creationId xmlns:a16="http://schemas.microsoft.com/office/drawing/2014/main" id="{15CA741C-5C7B-AC51-2CEA-0C01836107A7}"/>
              </a:ext>
            </a:extLst>
          </p:cNvPr>
          <p:cNvSpPr txBox="1"/>
          <p:nvPr/>
        </p:nvSpPr>
        <p:spPr>
          <a:xfrm>
            <a:off x="51595" y="1777465"/>
            <a:ext cx="3010633"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Линейная Регрессия + </a:t>
            </a:r>
            <a:r>
              <a:rPr lang="en-US" dirty="0">
                <a:solidFill>
                  <a:schemeClr val="bg1"/>
                </a:solidFill>
                <a:latin typeface="Montserrat" panose="00000500000000000000" pitchFamily="2" charset="-52"/>
              </a:rPr>
              <a:t>L1, L2 </a:t>
            </a:r>
            <a:r>
              <a:rPr lang="ru-RU" dirty="0">
                <a:solidFill>
                  <a:schemeClr val="bg1"/>
                </a:solidFill>
                <a:latin typeface="Montserrat" panose="00000500000000000000" pitchFamily="2" charset="-52"/>
              </a:rPr>
              <a:t>регуляризация</a:t>
            </a:r>
          </a:p>
        </p:txBody>
      </p:sp>
      <p:sp>
        <p:nvSpPr>
          <p:cNvPr id="130" name="TextBox 129">
            <a:extLst>
              <a:ext uri="{FF2B5EF4-FFF2-40B4-BE49-F238E27FC236}">
                <a16:creationId xmlns:a16="http://schemas.microsoft.com/office/drawing/2014/main" id="{4152F2F3-BEC2-278E-991C-AD75477C5072}"/>
              </a:ext>
            </a:extLst>
          </p:cNvPr>
          <p:cNvSpPr txBox="1"/>
          <p:nvPr/>
        </p:nvSpPr>
        <p:spPr>
          <a:xfrm>
            <a:off x="-30483" y="2386224"/>
            <a:ext cx="3454793"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Логистическая Регрессия</a:t>
            </a:r>
          </a:p>
        </p:txBody>
      </p:sp>
      <p:sp>
        <p:nvSpPr>
          <p:cNvPr id="131" name="TextBox 130">
            <a:extLst>
              <a:ext uri="{FF2B5EF4-FFF2-40B4-BE49-F238E27FC236}">
                <a16:creationId xmlns:a16="http://schemas.microsoft.com/office/drawing/2014/main" id="{A138CDF3-9326-5138-D2A5-893489599011}"/>
              </a:ext>
            </a:extLst>
          </p:cNvPr>
          <p:cNvSpPr txBox="1"/>
          <p:nvPr/>
        </p:nvSpPr>
        <p:spPr>
          <a:xfrm>
            <a:off x="-3826" y="2742768"/>
            <a:ext cx="3454793"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Логистическая Регрессия + </a:t>
            </a:r>
            <a:r>
              <a:rPr lang="en-US" dirty="0">
                <a:solidFill>
                  <a:schemeClr val="bg1"/>
                </a:solidFill>
                <a:latin typeface="Montserrat" panose="00000500000000000000" pitchFamily="2" charset="-52"/>
              </a:rPr>
              <a:t>L1, L2 </a:t>
            </a:r>
            <a:r>
              <a:rPr lang="ru-RU" dirty="0">
                <a:solidFill>
                  <a:schemeClr val="bg1"/>
                </a:solidFill>
                <a:latin typeface="Montserrat" panose="00000500000000000000" pitchFamily="2" charset="-52"/>
              </a:rPr>
              <a:t>регуляризация</a:t>
            </a:r>
          </a:p>
        </p:txBody>
      </p:sp>
      <p:sp>
        <p:nvSpPr>
          <p:cNvPr id="132" name="TextBox 131">
            <a:extLst>
              <a:ext uri="{FF2B5EF4-FFF2-40B4-BE49-F238E27FC236}">
                <a16:creationId xmlns:a16="http://schemas.microsoft.com/office/drawing/2014/main" id="{4C68CBFD-EE42-F7C4-062C-4BE01E9C66FA}"/>
              </a:ext>
            </a:extLst>
          </p:cNvPr>
          <p:cNvSpPr txBox="1"/>
          <p:nvPr/>
        </p:nvSpPr>
        <p:spPr>
          <a:xfrm>
            <a:off x="4284152" y="2521311"/>
            <a:ext cx="1239443" cy="380104"/>
          </a:xfrm>
          <a:prstGeom prst="rect">
            <a:avLst/>
          </a:prstGeom>
          <a:noFill/>
        </p:spPr>
        <p:txBody>
          <a:bodyPr wrap="none" rtlCol="0">
            <a:spAutoFit/>
          </a:bodyPr>
          <a:lstStyle/>
          <a:p>
            <a:pPr algn="ctr"/>
            <a:r>
              <a:rPr lang="en-US" dirty="0">
                <a:solidFill>
                  <a:schemeClr val="bg1"/>
                </a:solidFill>
                <a:latin typeface="Montserrat" panose="00000500000000000000" pitchFamily="2" charset="-52"/>
              </a:rPr>
              <a:t>K-Means</a:t>
            </a:r>
            <a:endParaRPr lang="ru-RU" dirty="0">
              <a:solidFill>
                <a:schemeClr val="bg1"/>
              </a:solidFill>
              <a:latin typeface="Montserrat" panose="00000500000000000000" pitchFamily="2" charset="-52"/>
            </a:endParaRPr>
          </a:p>
        </p:txBody>
      </p:sp>
      <p:sp>
        <p:nvSpPr>
          <p:cNvPr id="133" name="TextBox 132">
            <a:extLst>
              <a:ext uri="{FF2B5EF4-FFF2-40B4-BE49-F238E27FC236}">
                <a16:creationId xmlns:a16="http://schemas.microsoft.com/office/drawing/2014/main" id="{D90FCB5A-4B4B-D86F-08C7-6AC5E47C5954}"/>
              </a:ext>
            </a:extLst>
          </p:cNvPr>
          <p:cNvSpPr txBox="1"/>
          <p:nvPr/>
        </p:nvSpPr>
        <p:spPr>
          <a:xfrm>
            <a:off x="96274" y="3420269"/>
            <a:ext cx="2816228"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Метод главных компонент</a:t>
            </a:r>
          </a:p>
        </p:txBody>
      </p:sp>
      <p:sp>
        <p:nvSpPr>
          <p:cNvPr id="174" name="TextBox 173">
            <a:extLst>
              <a:ext uri="{FF2B5EF4-FFF2-40B4-BE49-F238E27FC236}">
                <a16:creationId xmlns:a16="http://schemas.microsoft.com/office/drawing/2014/main" id="{529AF542-30CC-2506-522E-C6D763CD367C}"/>
              </a:ext>
            </a:extLst>
          </p:cNvPr>
          <p:cNvSpPr txBox="1"/>
          <p:nvPr/>
        </p:nvSpPr>
        <p:spPr>
          <a:xfrm>
            <a:off x="3538431" y="3870398"/>
            <a:ext cx="3025187"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к-Ближайших соседей</a:t>
            </a:r>
          </a:p>
        </p:txBody>
      </p:sp>
      <p:sp>
        <p:nvSpPr>
          <p:cNvPr id="176" name="TextBox 175">
            <a:extLst>
              <a:ext uri="{FF2B5EF4-FFF2-40B4-BE49-F238E27FC236}">
                <a16:creationId xmlns:a16="http://schemas.microsoft.com/office/drawing/2014/main" id="{C8DAF2D6-D027-AC6E-CE0A-E65A46AB51A2}"/>
              </a:ext>
            </a:extLst>
          </p:cNvPr>
          <p:cNvSpPr txBox="1"/>
          <p:nvPr/>
        </p:nvSpPr>
        <p:spPr>
          <a:xfrm>
            <a:off x="3933774" y="4213845"/>
            <a:ext cx="2072628" cy="955646"/>
          </a:xfrm>
          <a:prstGeom prst="rect">
            <a:avLst/>
          </a:prstGeom>
          <a:noFill/>
        </p:spPr>
        <p:txBody>
          <a:bodyPr wrap="square" rtlCol="0">
            <a:spAutoFit/>
          </a:bodyPr>
          <a:lstStyle/>
          <a:p>
            <a:pPr algn="ctr"/>
            <a:r>
              <a:rPr lang="tr-TR" dirty="0">
                <a:solidFill>
                  <a:schemeClr val="bg1"/>
                </a:solidFill>
                <a:latin typeface="Montserrat" panose="00000500000000000000" pitchFamily="2" charset="-52"/>
              </a:rPr>
              <a:t>Neighborhood Component Analysis</a:t>
            </a:r>
            <a:endParaRPr lang="ru-RU" dirty="0">
              <a:solidFill>
                <a:schemeClr val="bg1"/>
              </a:solidFill>
              <a:latin typeface="Montserrat" panose="00000500000000000000" pitchFamily="2" charset="-52"/>
            </a:endParaRPr>
          </a:p>
        </p:txBody>
      </p:sp>
      <p:sp>
        <p:nvSpPr>
          <p:cNvPr id="177" name="TextBox 176">
            <a:extLst>
              <a:ext uri="{FF2B5EF4-FFF2-40B4-BE49-F238E27FC236}">
                <a16:creationId xmlns:a16="http://schemas.microsoft.com/office/drawing/2014/main" id="{5D9EDE1D-3260-4A66-DE4E-DAD83E1BA5D3}"/>
              </a:ext>
            </a:extLst>
          </p:cNvPr>
          <p:cNvSpPr txBox="1"/>
          <p:nvPr/>
        </p:nvSpPr>
        <p:spPr>
          <a:xfrm>
            <a:off x="3933774" y="5127016"/>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t-SNE</a:t>
            </a:r>
            <a:endParaRPr lang="ru-RU" dirty="0">
              <a:solidFill>
                <a:schemeClr val="bg1"/>
              </a:solidFill>
              <a:latin typeface="Montserrat" panose="00000500000000000000" pitchFamily="2" charset="-52"/>
            </a:endParaRPr>
          </a:p>
        </p:txBody>
      </p:sp>
      <p:sp>
        <p:nvSpPr>
          <p:cNvPr id="178" name="TextBox 177">
            <a:extLst>
              <a:ext uri="{FF2B5EF4-FFF2-40B4-BE49-F238E27FC236}">
                <a16:creationId xmlns:a16="http://schemas.microsoft.com/office/drawing/2014/main" id="{734AF5CA-D446-55E5-1FB1-9838C1313AF4}"/>
              </a:ext>
            </a:extLst>
          </p:cNvPr>
          <p:cNvSpPr txBox="1"/>
          <p:nvPr/>
        </p:nvSpPr>
        <p:spPr>
          <a:xfrm>
            <a:off x="3900145" y="2851000"/>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DBSCAN</a:t>
            </a:r>
            <a:endParaRPr lang="ru-RU" dirty="0">
              <a:solidFill>
                <a:schemeClr val="bg1"/>
              </a:solidFill>
              <a:latin typeface="Montserrat" panose="00000500000000000000" pitchFamily="2" charset="-52"/>
            </a:endParaRPr>
          </a:p>
        </p:txBody>
      </p:sp>
      <p:sp>
        <p:nvSpPr>
          <p:cNvPr id="179" name="TextBox 178">
            <a:extLst>
              <a:ext uri="{FF2B5EF4-FFF2-40B4-BE49-F238E27FC236}">
                <a16:creationId xmlns:a16="http://schemas.microsoft.com/office/drawing/2014/main" id="{4773DCBE-CBED-CA56-64F5-66140D4C9A80}"/>
              </a:ext>
            </a:extLst>
          </p:cNvPr>
          <p:cNvSpPr txBox="1"/>
          <p:nvPr/>
        </p:nvSpPr>
        <p:spPr>
          <a:xfrm>
            <a:off x="3900145" y="3194447"/>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Spectral</a:t>
            </a:r>
            <a:endParaRPr lang="ru-RU" dirty="0">
              <a:solidFill>
                <a:schemeClr val="bg1"/>
              </a:solidFill>
              <a:latin typeface="Montserrat" panose="00000500000000000000" pitchFamily="2" charset="-52"/>
            </a:endParaRPr>
          </a:p>
        </p:txBody>
      </p:sp>
      <p:sp>
        <p:nvSpPr>
          <p:cNvPr id="180" name="TextBox 179">
            <a:extLst>
              <a:ext uri="{FF2B5EF4-FFF2-40B4-BE49-F238E27FC236}">
                <a16:creationId xmlns:a16="http://schemas.microsoft.com/office/drawing/2014/main" id="{FB864662-F34B-EF8B-ED8C-E4F4B529CE6B}"/>
              </a:ext>
            </a:extLst>
          </p:cNvPr>
          <p:cNvSpPr txBox="1"/>
          <p:nvPr/>
        </p:nvSpPr>
        <p:spPr>
          <a:xfrm>
            <a:off x="8864221" y="1296103"/>
            <a:ext cx="2580254"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EM</a:t>
            </a:r>
            <a:r>
              <a:rPr lang="ru-RU" dirty="0">
                <a:solidFill>
                  <a:schemeClr val="bg1"/>
                </a:solidFill>
                <a:latin typeface="Montserrat" panose="00000500000000000000" pitchFamily="2" charset="-52"/>
              </a:rPr>
              <a:t> (</a:t>
            </a:r>
            <a:r>
              <a:rPr lang="en-US" dirty="0">
                <a:solidFill>
                  <a:schemeClr val="bg1"/>
                </a:solidFill>
                <a:latin typeface="Montserrat" panose="00000500000000000000" pitchFamily="2" charset="-52"/>
              </a:rPr>
              <a:t>Mix Gaussian)</a:t>
            </a:r>
            <a:endParaRPr lang="ru-RU" dirty="0">
              <a:solidFill>
                <a:schemeClr val="bg1"/>
              </a:solidFill>
              <a:latin typeface="Montserrat" panose="00000500000000000000" pitchFamily="2" charset="-52"/>
            </a:endParaRPr>
          </a:p>
        </p:txBody>
      </p:sp>
      <p:sp>
        <p:nvSpPr>
          <p:cNvPr id="181" name="TextBox 180">
            <a:extLst>
              <a:ext uri="{FF2B5EF4-FFF2-40B4-BE49-F238E27FC236}">
                <a16:creationId xmlns:a16="http://schemas.microsoft.com/office/drawing/2014/main" id="{5A9F89B0-C3D7-9536-6D2F-4BA0267CFC11}"/>
              </a:ext>
            </a:extLst>
          </p:cNvPr>
          <p:cNvSpPr txBox="1"/>
          <p:nvPr/>
        </p:nvSpPr>
        <p:spPr>
          <a:xfrm>
            <a:off x="3933774" y="3487479"/>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Hierarchical </a:t>
            </a:r>
            <a:endParaRPr lang="ru-RU" dirty="0">
              <a:solidFill>
                <a:schemeClr val="bg1"/>
              </a:solidFill>
              <a:latin typeface="Montserrat" panose="00000500000000000000" pitchFamily="2" charset="-52"/>
            </a:endParaRPr>
          </a:p>
        </p:txBody>
      </p:sp>
      <p:sp>
        <p:nvSpPr>
          <p:cNvPr id="8" name="Овал 7">
            <a:extLst>
              <a:ext uri="{FF2B5EF4-FFF2-40B4-BE49-F238E27FC236}">
                <a16:creationId xmlns:a16="http://schemas.microsoft.com/office/drawing/2014/main" id="{929766AD-7137-4615-94BC-E87D7EBCC064}"/>
              </a:ext>
            </a:extLst>
          </p:cNvPr>
          <p:cNvSpPr/>
          <p:nvPr/>
        </p:nvSpPr>
        <p:spPr>
          <a:xfrm>
            <a:off x="3231785" y="1997884"/>
            <a:ext cx="3638480" cy="485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Montserrat" panose="00000500000000000000" pitchFamily="2" charset="-52"/>
              </a:rPr>
              <a:t>Метрические</a:t>
            </a:r>
          </a:p>
        </p:txBody>
      </p:sp>
      <p:sp>
        <p:nvSpPr>
          <p:cNvPr id="10" name="Овал 9">
            <a:extLst>
              <a:ext uri="{FF2B5EF4-FFF2-40B4-BE49-F238E27FC236}">
                <a16:creationId xmlns:a16="http://schemas.microsoft.com/office/drawing/2014/main" id="{3DFFA778-052F-7A6F-4571-DB4FA8F74855}"/>
              </a:ext>
            </a:extLst>
          </p:cNvPr>
          <p:cNvSpPr/>
          <p:nvPr/>
        </p:nvSpPr>
        <p:spPr>
          <a:xfrm>
            <a:off x="8335108" y="679602"/>
            <a:ext cx="3796386" cy="485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Montserrat" panose="00000500000000000000" pitchFamily="2" charset="-52"/>
              </a:rPr>
              <a:t>Вероятностные</a:t>
            </a:r>
          </a:p>
        </p:txBody>
      </p:sp>
      <p:cxnSp>
        <p:nvCxnSpPr>
          <p:cNvPr id="14" name="Прямая со стрелкой 13">
            <a:extLst>
              <a:ext uri="{FF2B5EF4-FFF2-40B4-BE49-F238E27FC236}">
                <a16:creationId xmlns:a16="http://schemas.microsoft.com/office/drawing/2014/main" id="{B1577E88-C319-13FC-E606-363D58C9C984}"/>
              </a:ext>
            </a:extLst>
          </p:cNvPr>
          <p:cNvCxnSpPr>
            <a:cxnSpLocks/>
            <a:stCxn id="2" idx="4"/>
            <a:endCxn id="8" idx="0"/>
          </p:cNvCxnSpPr>
          <p:nvPr/>
        </p:nvCxnSpPr>
        <p:spPr>
          <a:xfrm flipH="1">
            <a:off x="5051025" y="1523470"/>
            <a:ext cx="955378" cy="47441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35ED3953-76C2-228C-39F7-EB006E65DB29}"/>
              </a:ext>
            </a:extLst>
          </p:cNvPr>
          <p:cNvCxnSpPr>
            <a:cxnSpLocks/>
            <a:stCxn id="2" idx="5"/>
            <a:endCxn id="10" idx="4"/>
          </p:cNvCxnSpPr>
          <p:nvPr/>
        </p:nvCxnSpPr>
        <p:spPr>
          <a:xfrm flipV="1">
            <a:off x="7653046" y="1165501"/>
            <a:ext cx="2580255" cy="20364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a:extLst>
              <a:ext uri="{FF2B5EF4-FFF2-40B4-BE49-F238E27FC236}">
                <a16:creationId xmlns:a16="http://schemas.microsoft.com/office/drawing/2014/main" id="{BF7D6991-2C00-5A59-3C12-07688E588BE0}"/>
              </a:ext>
            </a:extLst>
          </p:cNvPr>
          <p:cNvCxnSpPr>
            <a:cxnSpLocks/>
            <a:stCxn id="2" idx="4"/>
            <a:endCxn id="38" idx="2"/>
          </p:cNvCxnSpPr>
          <p:nvPr/>
        </p:nvCxnSpPr>
        <p:spPr>
          <a:xfrm>
            <a:off x="6006403" y="1523470"/>
            <a:ext cx="1967060" cy="146468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Овал 37">
            <a:extLst>
              <a:ext uri="{FF2B5EF4-FFF2-40B4-BE49-F238E27FC236}">
                <a16:creationId xmlns:a16="http://schemas.microsoft.com/office/drawing/2014/main" id="{9A63433F-3649-9CE2-064D-D75780613513}"/>
              </a:ext>
            </a:extLst>
          </p:cNvPr>
          <p:cNvSpPr/>
          <p:nvPr/>
        </p:nvSpPr>
        <p:spPr>
          <a:xfrm>
            <a:off x="7973463" y="2745205"/>
            <a:ext cx="3638480" cy="485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Montserrat" panose="00000500000000000000" pitchFamily="2" charset="-52"/>
              </a:rPr>
              <a:t>Деревья</a:t>
            </a:r>
          </a:p>
        </p:txBody>
      </p:sp>
      <p:sp>
        <p:nvSpPr>
          <p:cNvPr id="4" name="TextBox 3">
            <a:extLst>
              <a:ext uri="{FF2B5EF4-FFF2-40B4-BE49-F238E27FC236}">
                <a16:creationId xmlns:a16="http://schemas.microsoft.com/office/drawing/2014/main" id="{23301DAA-AF50-4125-0DAF-4D6F6037EFD9}"/>
              </a:ext>
            </a:extLst>
          </p:cNvPr>
          <p:cNvSpPr txBox="1"/>
          <p:nvPr/>
        </p:nvSpPr>
        <p:spPr>
          <a:xfrm>
            <a:off x="6989933" y="1610865"/>
            <a:ext cx="5454211"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Наивный Байесовский Классификатор</a:t>
            </a:r>
          </a:p>
        </p:txBody>
      </p:sp>
      <p:sp>
        <p:nvSpPr>
          <p:cNvPr id="5" name="TextBox 4">
            <a:extLst>
              <a:ext uri="{FF2B5EF4-FFF2-40B4-BE49-F238E27FC236}">
                <a16:creationId xmlns:a16="http://schemas.microsoft.com/office/drawing/2014/main" id="{F7AE0A26-0979-BDD0-0507-38F93EEA6073}"/>
              </a:ext>
            </a:extLst>
          </p:cNvPr>
          <p:cNvSpPr txBox="1"/>
          <p:nvPr/>
        </p:nvSpPr>
        <p:spPr>
          <a:xfrm>
            <a:off x="8007093" y="1982689"/>
            <a:ext cx="3877816"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Линейный и Квадратичный Дискриминантный Анализ</a:t>
            </a:r>
          </a:p>
        </p:txBody>
      </p:sp>
      <p:sp>
        <p:nvSpPr>
          <p:cNvPr id="6" name="TextBox 5">
            <a:extLst>
              <a:ext uri="{FF2B5EF4-FFF2-40B4-BE49-F238E27FC236}">
                <a16:creationId xmlns:a16="http://schemas.microsoft.com/office/drawing/2014/main" id="{1B71BFAE-8FF5-3A5A-0B42-772898C95F82}"/>
              </a:ext>
            </a:extLst>
          </p:cNvPr>
          <p:cNvSpPr txBox="1"/>
          <p:nvPr/>
        </p:nvSpPr>
        <p:spPr>
          <a:xfrm>
            <a:off x="-153494" y="3958948"/>
            <a:ext cx="3877816"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Линейный и Квадратичный Дискриминантный Анализ</a:t>
            </a:r>
          </a:p>
        </p:txBody>
      </p:sp>
      <p:sp>
        <p:nvSpPr>
          <p:cNvPr id="7" name="TextBox 6">
            <a:extLst>
              <a:ext uri="{FF2B5EF4-FFF2-40B4-BE49-F238E27FC236}">
                <a16:creationId xmlns:a16="http://schemas.microsoft.com/office/drawing/2014/main" id="{85D574CC-EC2C-4D80-056D-B7FFA057401A}"/>
              </a:ext>
            </a:extLst>
          </p:cNvPr>
          <p:cNvSpPr txBox="1"/>
          <p:nvPr/>
        </p:nvSpPr>
        <p:spPr>
          <a:xfrm rot="1430477">
            <a:off x="2009380" y="5090712"/>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Метод опорных векторов</a:t>
            </a:r>
          </a:p>
        </p:txBody>
      </p:sp>
      <p:sp>
        <p:nvSpPr>
          <p:cNvPr id="11" name="TextBox 10">
            <a:extLst>
              <a:ext uri="{FF2B5EF4-FFF2-40B4-BE49-F238E27FC236}">
                <a16:creationId xmlns:a16="http://schemas.microsoft.com/office/drawing/2014/main" id="{1A3432E1-8891-5D88-875B-61FAF0D88DF4}"/>
              </a:ext>
            </a:extLst>
          </p:cNvPr>
          <p:cNvSpPr txBox="1"/>
          <p:nvPr/>
        </p:nvSpPr>
        <p:spPr>
          <a:xfrm rot="1561318">
            <a:off x="1490975" y="5280106"/>
            <a:ext cx="3848787"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Ядреный метод главных компонент</a:t>
            </a:r>
          </a:p>
        </p:txBody>
      </p:sp>
      <p:sp>
        <p:nvSpPr>
          <p:cNvPr id="12" name="TextBox 11">
            <a:extLst>
              <a:ext uri="{FF2B5EF4-FFF2-40B4-BE49-F238E27FC236}">
                <a16:creationId xmlns:a16="http://schemas.microsoft.com/office/drawing/2014/main" id="{614111D8-C930-B220-4487-D17F0C062518}"/>
              </a:ext>
            </a:extLst>
          </p:cNvPr>
          <p:cNvSpPr txBox="1"/>
          <p:nvPr/>
        </p:nvSpPr>
        <p:spPr>
          <a:xfrm>
            <a:off x="8007093" y="3374102"/>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Деревья Решений</a:t>
            </a:r>
          </a:p>
        </p:txBody>
      </p:sp>
      <p:sp>
        <p:nvSpPr>
          <p:cNvPr id="39" name="Овал 38">
            <a:extLst>
              <a:ext uri="{FF2B5EF4-FFF2-40B4-BE49-F238E27FC236}">
                <a16:creationId xmlns:a16="http://schemas.microsoft.com/office/drawing/2014/main" id="{9A63433F-3649-9CE2-064D-D75780613513}"/>
              </a:ext>
            </a:extLst>
          </p:cNvPr>
          <p:cNvSpPr/>
          <p:nvPr/>
        </p:nvSpPr>
        <p:spPr>
          <a:xfrm>
            <a:off x="6703463" y="4142205"/>
            <a:ext cx="3638480" cy="485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dirty="0">
                <a:latin typeface="Montserrat" panose="00000500000000000000" pitchFamily="2" charset="-52"/>
              </a:rPr>
              <a:t>Ансамбли</a:t>
            </a:r>
          </a:p>
        </p:txBody>
      </p:sp>
      <p:sp>
        <p:nvSpPr>
          <p:cNvPr id="40" name="TextBox 39">
            <a:extLst>
              <a:ext uri="{FF2B5EF4-FFF2-40B4-BE49-F238E27FC236}">
                <a16:creationId xmlns:a16="http://schemas.microsoft.com/office/drawing/2014/main" id="{D9C72864-7F5B-7682-2F1A-ED693A061401}"/>
              </a:ext>
            </a:extLst>
          </p:cNvPr>
          <p:cNvSpPr txBox="1"/>
          <p:nvPr/>
        </p:nvSpPr>
        <p:spPr>
          <a:xfrm>
            <a:off x="7680420" y="4715413"/>
            <a:ext cx="1885453"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Голосование</a:t>
            </a:r>
          </a:p>
        </p:txBody>
      </p:sp>
      <p:sp>
        <p:nvSpPr>
          <p:cNvPr id="41" name="TextBox 40">
            <a:extLst>
              <a:ext uri="{FF2B5EF4-FFF2-40B4-BE49-F238E27FC236}">
                <a16:creationId xmlns:a16="http://schemas.microsoft.com/office/drawing/2014/main" id="{D9C72864-7F5B-7682-2F1A-ED693A061401}"/>
              </a:ext>
            </a:extLst>
          </p:cNvPr>
          <p:cNvSpPr txBox="1"/>
          <p:nvPr/>
        </p:nvSpPr>
        <p:spPr>
          <a:xfrm>
            <a:off x="7878955" y="5032913"/>
            <a:ext cx="1208985" cy="380104"/>
          </a:xfrm>
          <a:prstGeom prst="rect">
            <a:avLst/>
          </a:prstGeom>
          <a:noFill/>
        </p:spPr>
        <p:txBody>
          <a:bodyPr wrap="none" rtlCol="0">
            <a:spAutoFit/>
          </a:bodyPr>
          <a:lstStyle/>
          <a:p>
            <a:pPr algn="ctr"/>
            <a:r>
              <a:rPr lang="ru-RU" dirty="0" err="1">
                <a:solidFill>
                  <a:schemeClr val="bg1"/>
                </a:solidFill>
                <a:latin typeface="Montserrat" panose="00000500000000000000" pitchFamily="2" charset="-52"/>
              </a:rPr>
              <a:t>Бэггинг</a:t>
            </a:r>
            <a:endParaRPr lang="ru-RU" dirty="0">
              <a:solidFill>
                <a:schemeClr val="bg1"/>
              </a:solidFill>
              <a:latin typeface="Montserrat" panose="00000500000000000000" pitchFamily="2" charset="-52"/>
            </a:endParaRPr>
          </a:p>
        </p:txBody>
      </p:sp>
      <p:sp>
        <p:nvSpPr>
          <p:cNvPr id="42" name="TextBox 41">
            <a:extLst>
              <a:ext uri="{FF2B5EF4-FFF2-40B4-BE49-F238E27FC236}">
                <a16:creationId xmlns:a16="http://schemas.microsoft.com/office/drawing/2014/main" id="{D9C72864-7F5B-7682-2F1A-ED693A061401}"/>
              </a:ext>
            </a:extLst>
          </p:cNvPr>
          <p:cNvSpPr txBox="1"/>
          <p:nvPr/>
        </p:nvSpPr>
        <p:spPr>
          <a:xfrm>
            <a:off x="7516489" y="5350413"/>
            <a:ext cx="2137124"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Случайный Лес</a:t>
            </a:r>
          </a:p>
        </p:txBody>
      </p:sp>
      <p:sp>
        <p:nvSpPr>
          <p:cNvPr id="43" name="TextBox 42">
            <a:extLst>
              <a:ext uri="{FF2B5EF4-FFF2-40B4-BE49-F238E27FC236}">
                <a16:creationId xmlns:a16="http://schemas.microsoft.com/office/drawing/2014/main" id="{D9C72864-7F5B-7682-2F1A-ED693A061401}"/>
              </a:ext>
            </a:extLst>
          </p:cNvPr>
          <p:cNvSpPr txBox="1"/>
          <p:nvPr/>
        </p:nvSpPr>
        <p:spPr>
          <a:xfrm>
            <a:off x="6835185" y="5861235"/>
            <a:ext cx="3296523" cy="667875"/>
          </a:xfrm>
          <a:prstGeom prst="rect">
            <a:avLst/>
          </a:prstGeom>
          <a:noFill/>
        </p:spPr>
        <p:txBody>
          <a:bodyPr wrap="square" rtlCol="0">
            <a:spAutoFit/>
          </a:bodyPr>
          <a:lstStyle/>
          <a:p>
            <a:pPr algn="ctr"/>
            <a:r>
              <a:rPr lang="ru-RU" b="1" dirty="0">
                <a:solidFill>
                  <a:schemeClr val="bg1"/>
                </a:solidFill>
                <a:latin typeface="Montserrat" panose="00000500000000000000" pitchFamily="2" charset="-52"/>
              </a:rPr>
              <a:t>Адаптивный </a:t>
            </a:r>
            <a:r>
              <a:rPr lang="ru-RU" b="1" dirty="0" err="1">
                <a:solidFill>
                  <a:schemeClr val="bg1"/>
                </a:solidFill>
                <a:latin typeface="Montserrat" panose="00000500000000000000" pitchFamily="2" charset="-52"/>
              </a:rPr>
              <a:t>Бустинг</a:t>
            </a:r>
            <a:endParaRPr lang="ru-RU" b="1" dirty="0">
              <a:solidFill>
                <a:schemeClr val="bg1"/>
              </a:solidFill>
              <a:latin typeface="Montserrat" panose="00000500000000000000" pitchFamily="2" charset="-52"/>
            </a:endParaRPr>
          </a:p>
          <a:p>
            <a:pPr algn="ctr"/>
            <a:r>
              <a:rPr lang="ru-RU" b="1" dirty="0">
                <a:solidFill>
                  <a:schemeClr val="bg1"/>
                </a:solidFill>
                <a:latin typeface="Montserrat" panose="00000500000000000000" pitchFamily="2" charset="-52"/>
              </a:rPr>
              <a:t>Градиентный </a:t>
            </a:r>
            <a:r>
              <a:rPr lang="ru-RU" b="1" dirty="0" err="1">
                <a:solidFill>
                  <a:schemeClr val="bg1"/>
                </a:solidFill>
                <a:latin typeface="Montserrat" panose="00000500000000000000" pitchFamily="2" charset="-52"/>
              </a:rPr>
              <a:t>Бустинг</a:t>
            </a:r>
            <a:endParaRPr lang="ru-RU" b="1" dirty="0">
              <a:solidFill>
                <a:schemeClr val="bg1"/>
              </a:solidFill>
              <a:latin typeface="Montserrat" panose="00000500000000000000" pitchFamily="2" charset="-52"/>
            </a:endParaRPr>
          </a:p>
        </p:txBody>
      </p:sp>
      <p:sp>
        <p:nvSpPr>
          <p:cNvPr id="44" name="TextBox 43">
            <a:extLst>
              <a:ext uri="{FF2B5EF4-FFF2-40B4-BE49-F238E27FC236}">
                <a16:creationId xmlns:a16="http://schemas.microsoft.com/office/drawing/2014/main" id="{D9C72864-7F5B-7682-2F1A-ED693A061401}"/>
              </a:ext>
            </a:extLst>
          </p:cNvPr>
          <p:cNvSpPr txBox="1"/>
          <p:nvPr/>
        </p:nvSpPr>
        <p:spPr>
          <a:xfrm>
            <a:off x="8072461" y="5614043"/>
            <a:ext cx="1186542" cy="380104"/>
          </a:xfrm>
          <a:prstGeom prst="rect">
            <a:avLst/>
          </a:prstGeom>
          <a:noFill/>
        </p:spPr>
        <p:txBody>
          <a:bodyPr wrap="none" rtlCol="0">
            <a:spAutoFit/>
          </a:bodyPr>
          <a:lstStyle/>
          <a:p>
            <a:pPr algn="ctr"/>
            <a:r>
              <a:rPr lang="ru-RU" dirty="0" err="1">
                <a:solidFill>
                  <a:schemeClr val="bg1"/>
                </a:solidFill>
                <a:latin typeface="Montserrat" panose="00000500000000000000" pitchFamily="2" charset="-52"/>
              </a:rPr>
              <a:t>Стэкинг</a:t>
            </a:r>
            <a:endParaRPr lang="ru-RU" dirty="0">
              <a:solidFill>
                <a:schemeClr val="bg1"/>
              </a:solidFill>
              <a:latin typeface="Montserrat" panose="00000500000000000000" pitchFamily="2" charset="-52"/>
            </a:endParaRPr>
          </a:p>
        </p:txBody>
      </p:sp>
    </p:spTree>
    <p:extLst>
      <p:ext uri="{BB962C8B-B14F-4D97-AF65-F5344CB8AC3E}">
        <p14:creationId xmlns:p14="http://schemas.microsoft.com/office/powerpoint/2010/main" val="35379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7" name="Google Shape;189;p30"/>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Подведем</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итоги</a:t>
            </a:r>
            <a:r>
              <a:rPr lang="en-US" sz="2394" dirty="0">
                <a:solidFill>
                  <a:srgbClr val="01C601"/>
                </a:solidFill>
                <a:latin typeface="Montserrat Black"/>
                <a:ea typeface="Montserrat Black"/>
                <a:cs typeface="Montserrat Black"/>
                <a:sym typeface="Montserrat Black"/>
              </a:rPr>
              <a:t> </a:t>
            </a:r>
            <a:endParaRPr sz="2394" dirty="0">
              <a:solidFill>
                <a:srgbClr val="01C601"/>
              </a:solidFill>
              <a:latin typeface="Montserrat Black"/>
              <a:ea typeface="Montserrat Black"/>
              <a:cs typeface="Montserrat Black"/>
              <a:sym typeface="Montserrat Black"/>
            </a:endParaRPr>
          </a:p>
        </p:txBody>
      </p:sp>
      <p:sp>
        <p:nvSpPr>
          <p:cNvPr id="3" name="Прямоугольник 2"/>
          <p:cNvSpPr/>
          <p:nvPr/>
        </p:nvSpPr>
        <p:spPr>
          <a:xfrm>
            <a:off x="746958" y="1382348"/>
            <a:ext cx="11346429" cy="3311676"/>
          </a:xfrm>
          <a:prstGeom prst="rect">
            <a:avLst/>
          </a:prstGeom>
        </p:spPr>
        <p:txBody>
          <a:bodyPr wrap="square">
            <a:spAutoFit/>
          </a:bodyPr>
          <a:lstStyle/>
          <a:p>
            <a:pPr marL="478764" indent="-380019">
              <a:spcBef>
                <a:spcPts val="1330"/>
              </a:spcBef>
              <a:buClr>
                <a:schemeClr val="bg1"/>
              </a:buClr>
              <a:buFont typeface="Courier New" panose="02070309020205020404" pitchFamily="49" charset="0"/>
              <a:buChar char="o"/>
            </a:pPr>
            <a:r>
              <a:rPr lang="ru-RU" sz="2800" b="1" dirty="0">
                <a:solidFill>
                  <a:schemeClr val="bg1"/>
                </a:solidFill>
                <a:latin typeface="Montserrat" panose="020B0604020202020204" charset="-52"/>
                <a:sym typeface="Montserrat"/>
              </a:rPr>
              <a:t>Ансамблевые Методы </a:t>
            </a:r>
          </a:p>
          <a:p>
            <a:pPr marL="478764" indent="-380019">
              <a:lnSpc>
                <a:spcPct val="115000"/>
              </a:lnSpc>
              <a:spcBef>
                <a:spcPts val="600"/>
              </a:spcBef>
              <a:buClr>
                <a:schemeClr val="bg1"/>
              </a:buClr>
              <a:buFont typeface="Courier New" panose="02070309020205020404" pitchFamily="49" charset="0"/>
              <a:buChar char="o"/>
            </a:pPr>
            <a:r>
              <a:rPr lang="ru-RU" sz="2800" b="1" dirty="0">
                <a:solidFill>
                  <a:schemeClr val="bg1"/>
                </a:solidFill>
                <a:latin typeface="Montserrat" panose="020B0604020202020204" charset="-52"/>
                <a:sym typeface="Montserrat"/>
              </a:rPr>
              <a:t>Методы </a:t>
            </a:r>
            <a:r>
              <a:rPr lang="ru-RU" sz="2800" b="1" dirty="0" err="1">
                <a:solidFill>
                  <a:schemeClr val="bg1"/>
                </a:solidFill>
                <a:latin typeface="Montserrat" panose="020B0604020202020204" charset="-52"/>
                <a:sym typeface="Montserrat"/>
              </a:rPr>
              <a:t>Бустинга</a:t>
            </a:r>
            <a:endParaRPr lang="ru-RU" sz="2800" b="1" dirty="0">
              <a:solidFill>
                <a:schemeClr val="bg1"/>
              </a:solidFill>
              <a:latin typeface="Montserrat" panose="020B0604020202020204" charset="-52"/>
              <a:sym typeface="Montserrat"/>
            </a:endParaRPr>
          </a:p>
          <a:p>
            <a:pPr marL="342900" lvl="1" indent="-342900">
              <a:buClr>
                <a:schemeClr val="bg1"/>
              </a:buClr>
              <a:buFont typeface="Arial" panose="020B0604020202020204" pitchFamily="34" charset="0"/>
              <a:buChar char="•"/>
            </a:pPr>
            <a:r>
              <a:rPr lang="en-US" sz="2800" dirty="0" err="1">
                <a:solidFill>
                  <a:schemeClr val="bg1"/>
                </a:solidFill>
                <a:latin typeface="Montserrat" panose="020B0604020202020204" charset="-52"/>
                <a:ea typeface="Verdana" panose="020B0604030504040204" pitchFamily="34" charset="0"/>
              </a:rPr>
              <a:t>AdaBoost</a:t>
            </a:r>
            <a:endParaRPr lang="en-US" sz="2800" dirty="0">
              <a:solidFill>
                <a:schemeClr val="bg1"/>
              </a:solidFill>
              <a:latin typeface="Montserrat" panose="020B0604020202020204" charset="-52"/>
              <a:ea typeface="Verdana" panose="020B0604030504040204" pitchFamily="34" charset="0"/>
            </a:endParaRPr>
          </a:p>
          <a:p>
            <a:pPr marL="800100" lvl="1" indent="-342900">
              <a:buClr>
                <a:schemeClr val="bg2"/>
              </a:buClr>
              <a:buFont typeface="Wingdings" panose="05000000000000000000" pitchFamily="2" charset="2"/>
              <a:buChar char="Ø"/>
            </a:pPr>
            <a:r>
              <a:rPr lang="ru-RU" sz="2800" dirty="0">
                <a:solidFill>
                  <a:schemeClr val="bg1"/>
                </a:solidFill>
                <a:latin typeface="Montserrat" panose="020B0604020202020204" charset="-52"/>
                <a:ea typeface="Verdana" panose="020B0604030504040204" pitchFamily="34" charset="0"/>
              </a:rPr>
              <a:t>Слабые модели, Обновление весов при ошибках</a:t>
            </a:r>
          </a:p>
          <a:p>
            <a:pPr marL="342900" lvl="1" indent="-342900">
              <a:buClr>
                <a:schemeClr val="bg1"/>
              </a:buClr>
              <a:buFont typeface="Arial" panose="020B0604020202020204" pitchFamily="34" charset="0"/>
              <a:buChar char="•"/>
            </a:pPr>
            <a:r>
              <a:rPr lang="tr-TR" sz="2800" dirty="0">
                <a:solidFill>
                  <a:schemeClr val="bg1"/>
                </a:solidFill>
                <a:latin typeface="Montserrat" panose="020B0604020202020204" charset="-52"/>
                <a:ea typeface="Verdana" panose="020B0604030504040204" pitchFamily="34" charset="0"/>
              </a:rPr>
              <a:t>Gradient Boosting</a:t>
            </a:r>
            <a:endParaRPr lang="ru-RU" sz="2800" dirty="0">
              <a:solidFill>
                <a:schemeClr val="bg1"/>
              </a:solidFill>
              <a:latin typeface="Montserrat" panose="020B0604020202020204" charset="-52"/>
              <a:ea typeface="Verdana" panose="020B0604030504040204" pitchFamily="34" charset="0"/>
            </a:endParaRPr>
          </a:p>
          <a:p>
            <a:pPr marL="800100" lvl="1" indent="-342900">
              <a:buClr>
                <a:schemeClr val="bg2"/>
              </a:buClr>
              <a:buFont typeface="Wingdings" panose="05000000000000000000" pitchFamily="2" charset="2"/>
              <a:buChar char="Ø"/>
            </a:pPr>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Слабые модели</a:t>
            </a:r>
            <a:r>
              <a:rPr lang="en-US" sz="2800" dirty="0">
                <a:solidFill>
                  <a:schemeClr val="bg1"/>
                </a:solidFill>
                <a:latin typeface="Montserrat" panose="020B0604020202020204" charset="-52"/>
                <a:ea typeface="Verdana" panose="020B0604030504040204" pitchFamily="34" charset="0"/>
                <a:cs typeface="Verdana" panose="020B0604030504040204" pitchFamily="34" charset="0"/>
              </a:rPr>
              <a:t>, </a:t>
            </a:r>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Прогноз остатков</a:t>
            </a:r>
            <a:r>
              <a:rPr lang="en-US" sz="2800" dirty="0">
                <a:solidFill>
                  <a:schemeClr val="bg1"/>
                </a:solidFill>
                <a:latin typeface="Montserrat" panose="020B0604020202020204" charset="-52"/>
                <a:ea typeface="Verdana" panose="020B0604030504040204" pitchFamily="34" charset="0"/>
                <a:cs typeface="Verdana" panose="020B0604030504040204" pitchFamily="34" charset="0"/>
              </a:rPr>
              <a:t>, </a:t>
            </a:r>
            <a:r>
              <a:rPr lang="ru-RU" sz="2800" dirty="0">
                <a:solidFill>
                  <a:schemeClr val="bg1"/>
                </a:solidFill>
                <a:latin typeface="Montserrat" panose="020B0604020202020204" charset="-52"/>
                <a:ea typeface="Verdana" panose="020B0604030504040204" pitchFamily="34" charset="0"/>
                <a:cs typeface="Verdana" panose="020B0604030504040204" pitchFamily="34" charset="0"/>
              </a:rPr>
              <a:t>Функция ошибки</a:t>
            </a:r>
            <a:endParaRPr lang="tr-TR" sz="2800" dirty="0">
              <a:solidFill>
                <a:schemeClr val="bg1"/>
              </a:solidFill>
              <a:latin typeface="Montserrat" panose="020B0604020202020204" charset="-52"/>
              <a:ea typeface="Verdana" panose="020B0604030504040204" pitchFamily="34" charset="0"/>
              <a:cs typeface="Verdana" panose="020B0604030504040204" pitchFamily="34" charset="0"/>
            </a:endParaRPr>
          </a:p>
          <a:p>
            <a:pPr marL="800100" lvl="1" indent="-342900">
              <a:buClr>
                <a:schemeClr val="bg2"/>
              </a:buClr>
              <a:buFont typeface="Wingdings" panose="05000000000000000000" pitchFamily="2" charset="2"/>
              <a:buChar char="Ø"/>
            </a:pPr>
            <a:r>
              <a:rPr lang="ru-RU" sz="3200" dirty="0">
                <a:solidFill>
                  <a:schemeClr val="bg1"/>
                </a:solidFill>
                <a:latin typeface="Montserrat" panose="020B0604020202020204" charset="-52"/>
                <a:ea typeface="Verdana" panose="020B0604030504040204" pitchFamily="34" charset="0"/>
                <a:cs typeface="Verdana" panose="020B0604030504040204" pitchFamily="34" charset="0"/>
              </a:rPr>
              <a:t>Есть </a:t>
            </a:r>
            <a:r>
              <a:rPr lang="en-US" sz="3200" dirty="0" err="1">
                <a:solidFill>
                  <a:schemeClr val="bg1"/>
                </a:solidFill>
                <a:latin typeface="Montserrat" panose="020B0604020202020204" charset="-52"/>
                <a:ea typeface="Verdana" panose="020B0604030504040204" pitchFamily="34" charset="0"/>
                <a:cs typeface="Verdana" panose="020B0604030504040204" pitchFamily="34" charset="0"/>
              </a:rPr>
              <a:t>XGBoost</a:t>
            </a:r>
            <a:r>
              <a:rPr lang="en-US" sz="3200" dirty="0">
                <a:solidFill>
                  <a:schemeClr val="bg1"/>
                </a:solidFill>
                <a:latin typeface="Montserrat" panose="020B0604020202020204" charset="-52"/>
                <a:ea typeface="Verdana" panose="020B0604030504040204" pitchFamily="34" charset="0"/>
                <a:cs typeface="Verdana" panose="020B0604030504040204" pitchFamily="34" charset="0"/>
              </a:rPr>
              <a:t>, </a:t>
            </a:r>
            <a:r>
              <a:rPr lang="en-US" sz="3200" dirty="0" err="1">
                <a:solidFill>
                  <a:schemeClr val="bg1"/>
                </a:solidFill>
                <a:latin typeface="Montserrat" panose="020B0604020202020204" charset="-52"/>
                <a:ea typeface="Verdana" panose="020B0604030504040204" pitchFamily="34" charset="0"/>
                <a:cs typeface="Verdana" panose="020B0604030504040204" pitchFamily="34" charset="0"/>
              </a:rPr>
              <a:t>LightGBM</a:t>
            </a:r>
            <a:r>
              <a:rPr lang="en-US" sz="3200" dirty="0">
                <a:solidFill>
                  <a:schemeClr val="bg1"/>
                </a:solidFill>
                <a:latin typeface="Montserrat" panose="020B0604020202020204" charset="-52"/>
                <a:ea typeface="Verdana" panose="020B0604030504040204" pitchFamily="34" charset="0"/>
                <a:cs typeface="Verdana" panose="020B0604030504040204" pitchFamily="34" charset="0"/>
              </a:rPr>
              <a:t> boost, </a:t>
            </a:r>
            <a:r>
              <a:rPr lang="en-US" sz="3200" dirty="0" err="1">
                <a:solidFill>
                  <a:schemeClr val="bg1"/>
                </a:solidFill>
                <a:latin typeface="Montserrat" panose="020B0604020202020204" charset="-52"/>
                <a:ea typeface="Verdana" panose="020B0604030504040204" pitchFamily="34" charset="0"/>
                <a:cs typeface="Verdana" panose="020B0604030504040204" pitchFamily="34" charset="0"/>
              </a:rPr>
              <a:t>CatBoost</a:t>
            </a:r>
            <a:endParaRPr lang="en-US" sz="3200" dirty="0">
              <a:solidFill>
                <a:schemeClr val="bg1"/>
              </a:solidFill>
              <a:latin typeface="Montserrat" panose="020B0604020202020204" charset="-52"/>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1814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9" name="Google Shape;199;p31"/>
          <p:cNvPicPr preferRelativeResize="0"/>
          <p:nvPr/>
        </p:nvPicPr>
        <p:blipFill>
          <a:blip r:embed="rId3">
            <a:alphaModFix/>
          </a:blip>
          <a:stretch>
            <a:fillRect/>
          </a:stretch>
        </p:blipFill>
        <p:spPr>
          <a:xfrm>
            <a:off x="5437275" y="393275"/>
            <a:ext cx="1350977" cy="290494"/>
          </a:xfrm>
          <a:prstGeom prst="rect">
            <a:avLst/>
          </a:prstGeom>
          <a:noFill/>
          <a:ln>
            <a:noFill/>
          </a:ln>
        </p:spPr>
      </p:pic>
      <p:sp>
        <p:nvSpPr>
          <p:cNvPr id="6" name="Google Shape;196;p31"/>
          <p:cNvSpPr txBox="1"/>
          <p:nvPr/>
        </p:nvSpPr>
        <p:spPr>
          <a:xfrm>
            <a:off x="215900" y="1924679"/>
            <a:ext cx="11874500" cy="756469"/>
          </a:xfrm>
          <a:prstGeom prst="rect">
            <a:avLst/>
          </a:prstGeom>
          <a:noFill/>
          <a:ln>
            <a:noFill/>
          </a:ln>
        </p:spPr>
        <p:txBody>
          <a:bodyPr spcFirstLastPara="1" wrap="square" lIns="0" tIns="0" rIns="121590" bIns="121590" anchor="t" anchorCtr="0">
            <a:noAutofit/>
          </a:bodyPr>
          <a:lstStyle/>
          <a:p>
            <a:pPr algn="ctr"/>
            <a:r>
              <a:rPr lang="en-US" sz="3200" dirty="0">
                <a:solidFill>
                  <a:schemeClr val="bg2"/>
                </a:solidFill>
              </a:rPr>
              <a:t>https://app.pachca.com/chats/4904913?thread_id=767548</a:t>
            </a:r>
            <a:endParaRPr lang="ru-RU" sz="3200" dirty="0">
              <a:solidFill>
                <a:schemeClr val="bg2"/>
              </a:solidFill>
            </a:endParaRPr>
          </a:p>
        </p:txBody>
      </p:sp>
      <p:sp>
        <p:nvSpPr>
          <p:cNvPr id="7" name="Google Shape;197;p31"/>
          <p:cNvSpPr txBox="1"/>
          <p:nvPr/>
        </p:nvSpPr>
        <p:spPr>
          <a:xfrm>
            <a:off x="1983319" y="929543"/>
            <a:ext cx="8375419" cy="980738"/>
          </a:xfrm>
          <a:prstGeom prst="rect">
            <a:avLst/>
          </a:prstGeom>
          <a:noFill/>
          <a:ln>
            <a:noFill/>
          </a:ln>
        </p:spPr>
        <p:txBody>
          <a:bodyPr spcFirstLastPara="1" wrap="square" lIns="121590" tIns="121590" rIns="121590" bIns="121590" anchor="t" anchorCtr="0">
            <a:noAutofit/>
          </a:bodyPr>
          <a:lstStyle/>
          <a:p>
            <a:pPr algn="ctr"/>
            <a:r>
              <a:rPr lang="en-US" sz="4788" dirty="0" err="1">
                <a:solidFill>
                  <a:srgbClr val="F3F3F3"/>
                </a:solidFill>
                <a:latin typeface="Montserrat Black"/>
                <a:ea typeface="Montserrat Black"/>
                <a:cs typeface="Montserrat Black"/>
                <a:sym typeface="Montserrat Black"/>
              </a:rPr>
              <a:t>Ваши</a:t>
            </a:r>
            <a:r>
              <a:rPr lang="en-US" sz="4788" dirty="0">
                <a:solidFill>
                  <a:srgbClr val="F3F3F3"/>
                </a:solidFill>
                <a:latin typeface="Montserrat Black"/>
                <a:ea typeface="Montserrat Black"/>
                <a:cs typeface="Montserrat Black"/>
                <a:sym typeface="Montserrat Black"/>
              </a:rPr>
              <a:t> </a:t>
            </a:r>
            <a:r>
              <a:rPr lang="en-US" sz="4788" dirty="0" err="1">
                <a:solidFill>
                  <a:srgbClr val="F3F3F3"/>
                </a:solidFill>
                <a:latin typeface="Montserrat Black"/>
                <a:ea typeface="Montserrat Black"/>
                <a:cs typeface="Montserrat Black"/>
                <a:sym typeface="Montserrat Black"/>
              </a:rPr>
              <a:t>вопросы</a:t>
            </a:r>
            <a:endParaRPr sz="4788" dirty="0">
              <a:latin typeface="Montserrat Black"/>
              <a:ea typeface="Montserrat Black"/>
              <a:cs typeface="Montserrat Black"/>
              <a:sym typeface="Montserrat Black"/>
            </a:endParaRPr>
          </a:p>
        </p:txBody>
      </p:sp>
      <p:sp>
        <p:nvSpPr>
          <p:cNvPr id="8" name="Google Shape;197;p31"/>
          <p:cNvSpPr txBox="1"/>
          <p:nvPr/>
        </p:nvSpPr>
        <p:spPr>
          <a:xfrm>
            <a:off x="1293747" y="2820207"/>
            <a:ext cx="9597571" cy="2222573"/>
          </a:xfrm>
          <a:prstGeom prst="rect">
            <a:avLst/>
          </a:prstGeom>
          <a:noFill/>
          <a:ln>
            <a:noFill/>
          </a:ln>
        </p:spPr>
        <p:txBody>
          <a:bodyPr spcFirstLastPara="1" wrap="square" lIns="121590" tIns="121590" rIns="121590" bIns="121590" anchor="t" anchorCtr="0">
            <a:noAutofit/>
          </a:bodyPr>
          <a:lstStyle/>
          <a:p>
            <a:pPr algn="ctr"/>
            <a:r>
              <a:rPr lang="ru-RU" sz="3200" dirty="0">
                <a:solidFill>
                  <a:srgbClr val="F3F3F3"/>
                </a:solidFill>
                <a:latin typeface="Montserrat Black"/>
                <a:ea typeface="Montserrat Black"/>
                <a:cs typeface="Montserrat Black"/>
                <a:sym typeface="Montserrat Black"/>
              </a:rPr>
              <a:t>Не забудьте </a:t>
            </a:r>
          </a:p>
          <a:p>
            <a:pPr algn="ctr"/>
            <a:r>
              <a:rPr lang="ru-RU" sz="3200" dirty="0">
                <a:solidFill>
                  <a:srgbClr val="F3F3F3"/>
                </a:solidFill>
                <a:latin typeface="Montserrat Black"/>
                <a:ea typeface="Montserrat Black"/>
                <a:cs typeface="Montserrat Black"/>
                <a:sym typeface="Montserrat Black"/>
              </a:rPr>
              <a:t>Оценить Семинар</a:t>
            </a:r>
          </a:p>
          <a:p>
            <a:pPr algn="ctr"/>
            <a:r>
              <a:rPr lang="ru-RU" sz="3200" dirty="0">
                <a:solidFill>
                  <a:srgbClr val="F3F3F3"/>
                </a:solidFill>
                <a:latin typeface="Montserrat Black"/>
                <a:ea typeface="Montserrat Black"/>
                <a:cs typeface="Montserrat Black"/>
                <a:sym typeface="Montserrat Black"/>
              </a:rPr>
              <a:t>на платформе </a:t>
            </a:r>
          </a:p>
          <a:p>
            <a:pPr algn="ctr"/>
            <a:r>
              <a:rPr lang="en-US" sz="3200" dirty="0">
                <a:solidFill>
                  <a:srgbClr val="F3F3F3"/>
                </a:solidFill>
                <a:latin typeface="Montserrat Black"/>
                <a:ea typeface="Montserrat Black"/>
                <a:cs typeface="Montserrat Black"/>
                <a:sym typeface="Montserrat Black"/>
                <a:hlinkClick r:id="rId4"/>
              </a:rPr>
              <a:t>https://lms.skillfactory.ru/</a:t>
            </a:r>
            <a:r>
              <a:rPr lang="en-US" sz="3200" dirty="0">
                <a:solidFill>
                  <a:srgbClr val="F3F3F3"/>
                </a:solidFill>
                <a:latin typeface="Montserrat Black"/>
                <a:ea typeface="Montserrat Black"/>
                <a:cs typeface="Montserrat Black"/>
                <a:sym typeface="Montserrat Black"/>
              </a:rPr>
              <a:t> </a:t>
            </a:r>
            <a:endParaRPr sz="3200" dirty="0">
              <a:latin typeface="Montserrat Black"/>
              <a:ea typeface="Montserrat Black"/>
              <a:cs typeface="Montserrat Black"/>
              <a:sym typeface="Montserrat Black"/>
            </a:endParaRPr>
          </a:p>
        </p:txBody>
      </p:sp>
      <p:sp>
        <p:nvSpPr>
          <p:cNvPr id="9" name="Google Shape;197;p31"/>
          <p:cNvSpPr txBox="1"/>
          <p:nvPr/>
        </p:nvSpPr>
        <p:spPr>
          <a:xfrm>
            <a:off x="1292239" y="5226920"/>
            <a:ext cx="9597571" cy="748367"/>
          </a:xfrm>
          <a:prstGeom prst="rect">
            <a:avLst/>
          </a:prstGeom>
          <a:noFill/>
          <a:ln>
            <a:noFill/>
          </a:ln>
        </p:spPr>
        <p:txBody>
          <a:bodyPr spcFirstLastPara="1" wrap="square" lIns="121590" tIns="121590" rIns="121590" bIns="121590" anchor="t" anchorCtr="0">
            <a:noAutofit/>
          </a:bodyPr>
          <a:lstStyle/>
          <a:p>
            <a:pPr algn="ctr"/>
            <a:r>
              <a:rPr lang="ru-RU" sz="7200" dirty="0">
                <a:solidFill>
                  <a:srgbClr val="F3F3F3"/>
                </a:solidFill>
                <a:latin typeface="Montserrat Black"/>
                <a:ea typeface="Montserrat Black"/>
                <a:cs typeface="Montserrat Black"/>
                <a:sym typeface="Montserrat Black"/>
              </a:rPr>
              <a:t>Спасибо!</a:t>
            </a:r>
            <a:endParaRPr sz="7200" b="1" dirty="0">
              <a:latin typeface="Montserrat Black"/>
              <a:ea typeface="Montserrat Black"/>
              <a:cs typeface="Montserrat Black"/>
              <a:sym typeface="Montserrat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7" name="Google Shape;189;p30"/>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ru-RU" sz="2394" dirty="0">
                <a:solidFill>
                  <a:srgbClr val="01C601"/>
                </a:solidFill>
                <a:latin typeface="Montserrat Black"/>
                <a:ea typeface="Montserrat Black"/>
                <a:cs typeface="Montserrat Black"/>
                <a:sym typeface="Montserrat Black"/>
              </a:rPr>
              <a:t>Ранее в Мат Основах </a:t>
            </a:r>
            <a:r>
              <a:rPr lang="en-US" sz="2394" dirty="0">
                <a:solidFill>
                  <a:srgbClr val="01C601"/>
                </a:solidFill>
                <a:latin typeface="Montserrat Black"/>
                <a:ea typeface="Montserrat Black"/>
                <a:cs typeface="Montserrat Black"/>
                <a:sym typeface="Montserrat Black"/>
              </a:rPr>
              <a:t>ML</a:t>
            </a:r>
            <a:endParaRPr sz="2394" dirty="0">
              <a:solidFill>
                <a:srgbClr val="01C601"/>
              </a:solidFill>
              <a:latin typeface="Montserrat Black"/>
              <a:ea typeface="Montserrat Black"/>
              <a:cs typeface="Montserrat Black"/>
              <a:sym typeface="Montserrat Black"/>
            </a:endParaRPr>
          </a:p>
        </p:txBody>
      </p:sp>
      <p:sp>
        <p:nvSpPr>
          <p:cNvPr id="8" name="Прямоугольник 7"/>
          <p:cNvSpPr/>
          <p:nvPr/>
        </p:nvSpPr>
        <p:spPr>
          <a:xfrm>
            <a:off x="746959" y="1382348"/>
            <a:ext cx="10789790" cy="4684359"/>
          </a:xfrm>
          <a:prstGeom prst="rect">
            <a:avLst/>
          </a:prstGeom>
        </p:spPr>
        <p:txBody>
          <a:bodyPr wrap="square">
            <a:spAutoFit/>
          </a:bodyPr>
          <a:lstStyle/>
          <a:p>
            <a:pPr marL="478764" indent="-380019">
              <a:spcBef>
                <a:spcPts val="1330"/>
              </a:spcBef>
              <a:buClr>
                <a:schemeClr val="bg1"/>
              </a:buClr>
              <a:buFont typeface="Courier New" panose="02070309020205020404" pitchFamily="49" charset="0"/>
              <a:buChar char="o"/>
            </a:pPr>
            <a:r>
              <a:rPr lang="ru-RU" sz="2800" b="1" dirty="0">
                <a:solidFill>
                  <a:schemeClr val="bg1"/>
                </a:solidFill>
                <a:latin typeface="Montserrat" panose="020B0604020202020204" charset="-52"/>
                <a:sym typeface="Montserrat"/>
              </a:rPr>
              <a:t>Ансамблевые Методы </a:t>
            </a:r>
          </a:p>
          <a:p>
            <a:pPr marL="478764" indent="-380019">
              <a:lnSpc>
                <a:spcPct val="115000"/>
              </a:lnSpc>
              <a:spcBef>
                <a:spcPts val="600"/>
              </a:spcBef>
              <a:buClr>
                <a:schemeClr val="bg1"/>
              </a:buClr>
              <a:buFont typeface="Courier New" panose="02070309020205020404" pitchFamily="49" charset="0"/>
              <a:buChar char="o"/>
            </a:pPr>
            <a:r>
              <a:rPr lang="ru-RU" sz="2800" b="1" dirty="0">
                <a:solidFill>
                  <a:schemeClr val="bg1"/>
                </a:solidFill>
                <a:latin typeface="Montserrat" panose="020B0604020202020204" charset="-52"/>
                <a:sym typeface="Montserrat"/>
              </a:rPr>
              <a:t>Методы Усреднения</a:t>
            </a:r>
          </a:p>
          <a:p>
            <a:pPr marL="342900" lvl="1" indent="-342900">
              <a:buClr>
                <a:schemeClr val="bg1"/>
              </a:buClr>
              <a:buFont typeface="Arial" panose="020B0604020202020204" pitchFamily="34" charset="0"/>
              <a:buChar char="•"/>
            </a:pPr>
            <a:r>
              <a:rPr lang="ru-RU" sz="2800" dirty="0">
                <a:solidFill>
                  <a:schemeClr val="bg1"/>
                </a:solidFill>
                <a:latin typeface="Montserrat" panose="020B0604020202020204" charset="-52"/>
                <a:ea typeface="Verdana" panose="020B0604030504040204" pitchFamily="34" charset="0"/>
              </a:rPr>
              <a:t>Методы голосования – разные Хорошие модели на одних данных</a:t>
            </a:r>
          </a:p>
          <a:p>
            <a:pPr marL="342900" lvl="1" indent="-342900">
              <a:buClr>
                <a:schemeClr val="bg1"/>
              </a:buClr>
              <a:buFont typeface="Arial" panose="020B0604020202020204" pitchFamily="34" charset="0"/>
              <a:buChar char="•"/>
            </a:pPr>
            <a:r>
              <a:rPr lang="tr-TR" sz="2800" dirty="0">
                <a:solidFill>
                  <a:schemeClr val="bg1"/>
                </a:solidFill>
                <a:latin typeface="Montserrat" panose="020B0604020202020204" charset="-52"/>
                <a:ea typeface="Verdana" panose="020B0604030504040204" pitchFamily="34" charset="0"/>
              </a:rPr>
              <a:t>Bagging</a:t>
            </a:r>
            <a:r>
              <a:rPr lang="ru-RU" sz="2800" dirty="0">
                <a:solidFill>
                  <a:schemeClr val="bg1"/>
                </a:solidFill>
                <a:latin typeface="Montserrat" panose="020B0604020202020204" charset="-52"/>
                <a:ea typeface="Verdana" panose="020B0604030504040204" pitchFamily="34" charset="0"/>
              </a:rPr>
              <a:t> – одна модель на разных данных</a:t>
            </a:r>
            <a:endParaRPr lang="en-US" sz="3200" dirty="0">
              <a:solidFill>
                <a:schemeClr val="bg1"/>
              </a:solidFill>
              <a:latin typeface="Montserrat" panose="020B0604020202020204" charset="-52"/>
              <a:ea typeface="Verdana" panose="020B0604030504040204" pitchFamily="34" charset="0"/>
              <a:cs typeface="Verdana" panose="020B0604030504040204" pitchFamily="34" charset="0"/>
            </a:endParaRPr>
          </a:p>
          <a:p>
            <a:pPr marL="800100" lvl="1" indent="-342900">
              <a:buClr>
                <a:schemeClr val="bg2"/>
              </a:buClr>
              <a:buFont typeface="Wingdings" panose="05000000000000000000" pitchFamily="2" charset="2"/>
              <a:buChar char="Ø"/>
            </a:pPr>
            <a:r>
              <a:rPr lang="en-US" sz="2800" dirty="0">
                <a:solidFill>
                  <a:schemeClr val="bg1"/>
                </a:solidFill>
                <a:latin typeface="Montserrat" panose="020B0604020202020204" charset="-52"/>
                <a:ea typeface="Verdana" panose="020B0604030504040204" pitchFamily="34" charset="0"/>
              </a:rPr>
              <a:t>Bootstrapping: </a:t>
            </a:r>
            <a:r>
              <a:rPr lang="ru-RU" sz="2800" dirty="0">
                <a:solidFill>
                  <a:schemeClr val="bg1"/>
                </a:solidFill>
                <a:latin typeface="Montserrat" panose="020B0604020202020204" charset="-52"/>
                <a:ea typeface="Verdana" panose="020B0604030504040204" pitchFamily="34" charset="0"/>
              </a:rPr>
              <a:t>данные</a:t>
            </a:r>
            <a:r>
              <a:rPr lang="en-US" sz="2800" dirty="0">
                <a:solidFill>
                  <a:schemeClr val="bg1"/>
                </a:solidFill>
                <a:latin typeface="Montserrat" panose="020B0604020202020204" charset="-52"/>
                <a:ea typeface="Verdana" panose="020B0604030504040204" pitchFamily="34" charset="0"/>
              </a:rPr>
              <a:t>, </a:t>
            </a:r>
            <a:r>
              <a:rPr lang="ru-RU" sz="2800" dirty="0">
                <a:solidFill>
                  <a:schemeClr val="bg1"/>
                </a:solidFill>
                <a:latin typeface="Montserrat" panose="020B0604020202020204" charset="-52"/>
                <a:ea typeface="Verdana" panose="020B0604030504040204" pitchFamily="34" charset="0"/>
              </a:rPr>
              <a:t>параметры</a:t>
            </a:r>
          </a:p>
          <a:p>
            <a:pPr marL="342900" lvl="1" indent="-342900">
              <a:buClr>
                <a:schemeClr val="bg1"/>
              </a:buClr>
              <a:buFont typeface="Arial" panose="020B0604020202020204" pitchFamily="34" charset="0"/>
              <a:buChar char="•"/>
            </a:pPr>
            <a:r>
              <a:rPr lang="tr-TR" sz="2800" dirty="0">
                <a:solidFill>
                  <a:schemeClr val="bg1"/>
                </a:solidFill>
                <a:latin typeface="Montserrat" panose="020B0604020202020204" charset="-52"/>
                <a:ea typeface="Verdana" panose="020B0604030504040204" pitchFamily="34" charset="0"/>
              </a:rPr>
              <a:t>Random Forest</a:t>
            </a:r>
            <a:r>
              <a:rPr lang="en-US" sz="2800" dirty="0">
                <a:solidFill>
                  <a:schemeClr val="bg1"/>
                </a:solidFill>
                <a:latin typeface="Montserrat" panose="020B0604020202020204" charset="-52"/>
                <a:ea typeface="Verdana" panose="020B0604030504040204" pitchFamily="34" charset="0"/>
              </a:rPr>
              <a:t> (</a:t>
            </a:r>
            <a:r>
              <a:rPr lang="ru-RU" sz="2800" dirty="0">
                <a:solidFill>
                  <a:schemeClr val="bg1"/>
                </a:solidFill>
                <a:latin typeface="Montserrat" panose="020B0604020202020204" charset="-52"/>
                <a:ea typeface="Verdana" panose="020B0604030504040204" pitchFamily="34" charset="0"/>
              </a:rPr>
              <a:t>много деревьев)</a:t>
            </a:r>
            <a:endParaRPr lang="tr-TR" sz="2800" dirty="0">
              <a:solidFill>
                <a:schemeClr val="bg1"/>
              </a:solidFill>
              <a:latin typeface="Montserrat" panose="020B0604020202020204" charset="-52"/>
              <a:ea typeface="Verdana" panose="020B0604030504040204" pitchFamily="34" charset="0"/>
            </a:endParaRPr>
          </a:p>
          <a:p>
            <a:pPr marL="478764" indent="-380019">
              <a:lnSpc>
                <a:spcPct val="115000"/>
              </a:lnSpc>
              <a:spcBef>
                <a:spcPts val="600"/>
              </a:spcBef>
              <a:buClr>
                <a:schemeClr val="bg1"/>
              </a:buClr>
              <a:buFont typeface="Courier New" panose="02070309020205020404" pitchFamily="49" charset="0"/>
              <a:buChar char="o"/>
            </a:pPr>
            <a:r>
              <a:rPr lang="ru-RU" sz="2800" b="1" dirty="0">
                <a:solidFill>
                  <a:schemeClr val="bg1"/>
                </a:solidFill>
                <a:latin typeface="Montserrat" panose="020B0604020202020204" charset="-52"/>
                <a:sym typeface="Montserrat"/>
              </a:rPr>
              <a:t>Дичь для </a:t>
            </a:r>
            <a:r>
              <a:rPr lang="tr-TR" sz="2800" b="1" dirty="0">
                <a:solidFill>
                  <a:schemeClr val="bg1"/>
                </a:solidFill>
                <a:latin typeface="Montserrat" panose="020B0604020202020204" charset="-52"/>
                <a:sym typeface="Montserrat"/>
              </a:rPr>
              <a:t>Kaggle</a:t>
            </a:r>
          </a:p>
          <a:p>
            <a:pPr marL="342900" lvl="1" indent="-342900">
              <a:buClr>
                <a:schemeClr val="bg1"/>
              </a:buClr>
              <a:buFont typeface="Arial" panose="020B0604020202020204" pitchFamily="34" charset="0"/>
              <a:buChar char="•"/>
            </a:pPr>
            <a:r>
              <a:rPr lang="en-US" sz="2800" dirty="0">
                <a:solidFill>
                  <a:schemeClr val="bg1"/>
                </a:solidFill>
                <a:latin typeface="Montserrat" panose="020B0604020202020204" charset="-52"/>
                <a:ea typeface="Verdana" panose="020B0604030504040204" pitchFamily="34" charset="0"/>
                <a:cs typeface="Verdana" panose="020B0604030504040204" pitchFamily="34" charset="0"/>
              </a:rPr>
              <a:t>Blending</a:t>
            </a:r>
          </a:p>
          <a:p>
            <a:pPr marL="342900" lvl="1" indent="-342900">
              <a:buClr>
                <a:schemeClr val="bg1"/>
              </a:buClr>
              <a:buFont typeface="Arial" panose="020B0604020202020204" pitchFamily="34" charset="0"/>
              <a:buChar char="•"/>
            </a:pPr>
            <a:r>
              <a:rPr lang="en-US" sz="2800" dirty="0">
                <a:solidFill>
                  <a:schemeClr val="bg1"/>
                </a:solidFill>
                <a:latin typeface="Montserrat" panose="020B0604020202020204" charset="-52"/>
                <a:ea typeface="Verdana" panose="020B0604030504040204" pitchFamily="34" charset="0"/>
                <a:cs typeface="Verdana" panose="020B0604030504040204" pitchFamily="34" charset="0"/>
              </a:rPr>
              <a:t>Stacking</a:t>
            </a:r>
            <a:endParaRPr lang="ru-RU" sz="2800" dirty="0">
              <a:solidFill>
                <a:schemeClr val="bg1"/>
              </a:solidFill>
              <a:latin typeface="Montserrat" panose="020B0604020202020204" charset="-52"/>
              <a:ea typeface="Verdana" panose="020B0604030504040204" pitchFamily="34" charset="0"/>
            </a:endParaRPr>
          </a:p>
        </p:txBody>
      </p:sp>
    </p:spTree>
    <p:extLst>
      <p:ext uri="{BB962C8B-B14F-4D97-AF65-F5344CB8AC3E}">
        <p14:creationId xmlns:p14="http://schemas.microsoft.com/office/powerpoint/2010/main" val="194661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2" name="Овал 1">
            <a:extLst>
              <a:ext uri="{FF2B5EF4-FFF2-40B4-BE49-F238E27FC236}">
                <a16:creationId xmlns:a16="http://schemas.microsoft.com/office/drawing/2014/main" id="{2EAB69D4-9C80-8BEB-8299-A816815391D8}"/>
              </a:ext>
            </a:extLst>
          </p:cNvPr>
          <p:cNvSpPr/>
          <p:nvPr/>
        </p:nvSpPr>
        <p:spPr>
          <a:xfrm>
            <a:off x="3677697" y="589718"/>
            <a:ext cx="4657411" cy="933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ru-RU" sz="2400" dirty="0">
                <a:latin typeface="Montserrat" panose="00000500000000000000" pitchFamily="2" charset="-52"/>
              </a:rPr>
              <a:t>Классические Методы Машинного обучения</a:t>
            </a:r>
          </a:p>
        </p:txBody>
      </p:sp>
      <p:sp>
        <p:nvSpPr>
          <p:cNvPr id="3" name="Овал 2">
            <a:extLst>
              <a:ext uri="{FF2B5EF4-FFF2-40B4-BE49-F238E27FC236}">
                <a16:creationId xmlns:a16="http://schemas.microsoft.com/office/drawing/2014/main" id="{BAEA3320-27B6-87DC-4BE5-C49A542D491B}"/>
              </a:ext>
            </a:extLst>
          </p:cNvPr>
          <p:cNvSpPr/>
          <p:nvPr/>
        </p:nvSpPr>
        <p:spPr>
          <a:xfrm>
            <a:off x="2159514" y="1545831"/>
            <a:ext cx="2808514" cy="9474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Montserrat" panose="00000500000000000000" pitchFamily="2" charset="-52"/>
              </a:rPr>
              <a:t>Обучение с учителем</a:t>
            </a:r>
          </a:p>
        </p:txBody>
      </p:sp>
      <p:sp>
        <p:nvSpPr>
          <p:cNvPr id="5" name="Овал 4">
            <a:extLst>
              <a:ext uri="{FF2B5EF4-FFF2-40B4-BE49-F238E27FC236}">
                <a16:creationId xmlns:a16="http://schemas.microsoft.com/office/drawing/2014/main" id="{B8A0A261-3F83-EDD1-823F-BC6F6A0078CB}"/>
              </a:ext>
            </a:extLst>
          </p:cNvPr>
          <p:cNvSpPr/>
          <p:nvPr/>
        </p:nvSpPr>
        <p:spPr>
          <a:xfrm>
            <a:off x="7271599" y="1521523"/>
            <a:ext cx="2736560" cy="7064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ru-RU" sz="2400" dirty="0">
                <a:latin typeface="Montserrat" panose="00000500000000000000" pitchFamily="2" charset="-52"/>
              </a:rPr>
              <a:t>Обучение без учителя</a:t>
            </a:r>
          </a:p>
        </p:txBody>
      </p:sp>
      <p:sp>
        <p:nvSpPr>
          <p:cNvPr id="6" name="TextBox 5">
            <a:extLst>
              <a:ext uri="{FF2B5EF4-FFF2-40B4-BE49-F238E27FC236}">
                <a16:creationId xmlns:a16="http://schemas.microsoft.com/office/drawing/2014/main" id="{A0A9D904-DB12-9B00-A912-208907FDFE5F}"/>
              </a:ext>
            </a:extLst>
          </p:cNvPr>
          <p:cNvSpPr txBox="1"/>
          <p:nvPr/>
        </p:nvSpPr>
        <p:spPr>
          <a:xfrm>
            <a:off x="8756603" y="1032693"/>
            <a:ext cx="1742785" cy="380104"/>
          </a:xfrm>
          <a:prstGeom prst="rect">
            <a:avLst/>
          </a:prstGeom>
          <a:noFill/>
        </p:spPr>
        <p:txBody>
          <a:bodyPr wrap="none" rtlCol="0">
            <a:spAutoFit/>
          </a:bodyPr>
          <a:lstStyle/>
          <a:p>
            <a:r>
              <a:rPr lang="ru-RU" dirty="0">
                <a:solidFill>
                  <a:schemeClr val="bg1"/>
                </a:solidFill>
                <a:latin typeface="Montserrat" panose="00000500000000000000" pitchFamily="2" charset="-52"/>
              </a:rPr>
              <a:t>Есть данные</a:t>
            </a:r>
          </a:p>
        </p:txBody>
      </p:sp>
      <p:cxnSp>
        <p:nvCxnSpPr>
          <p:cNvPr id="9" name="Прямая со стрелкой 8">
            <a:extLst>
              <a:ext uri="{FF2B5EF4-FFF2-40B4-BE49-F238E27FC236}">
                <a16:creationId xmlns:a16="http://schemas.microsoft.com/office/drawing/2014/main" id="{A432FEDB-5260-BD7D-34CB-8755CB8CA5C4}"/>
              </a:ext>
            </a:extLst>
          </p:cNvPr>
          <p:cNvCxnSpPr>
            <a:cxnSpLocks/>
            <a:stCxn id="2" idx="3"/>
            <a:endCxn id="3" idx="0"/>
          </p:cNvCxnSpPr>
          <p:nvPr/>
        </p:nvCxnSpPr>
        <p:spPr>
          <a:xfrm flipH="1">
            <a:off x="3563771" y="1386725"/>
            <a:ext cx="795988" cy="15910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7C7518C3-DD6E-30FC-00D1-8227C0D3B050}"/>
              </a:ext>
            </a:extLst>
          </p:cNvPr>
          <p:cNvCxnSpPr>
            <a:cxnSpLocks/>
            <a:stCxn id="2" idx="5"/>
            <a:endCxn id="5" idx="0"/>
          </p:cNvCxnSpPr>
          <p:nvPr/>
        </p:nvCxnSpPr>
        <p:spPr>
          <a:xfrm>
            <a:off x="7653046" y="1386725"/>
            <a:ext cx="986833" cy="13479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E5FB6BF-AF69-43A5-51BB-00021F973327}"/>
              </a:ext>
            </a:extLst>
          </p:cNvPr>
          <p:cNvSpPr txBox="1"/>
          <p:nvPr/>
        </p:nvSpPr>
        <p:spPr>
          <a:xfrm>
            <a:off x="525092" y="681091"/>
            <a:ext cx="3268844" cy="667875"/>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Есть данные +</a:t>
            </a:r>
          </a:p>
          <a:p>
            <a:pPr algn="ctr"/>
            <a:r>
              <a:rPr lang="ru-RU" dirty="0">
                <a:solidFill>
                  <a:schemeClr val="bg1"/>
                </a:solidFill>
                <a:latin typeface="Montserrat" panose="00000500000000000000" pitchFamily="2" charset="-52"/>
              </a:rPr>
              <a:t> есть что предсказывать </a:t>
            </a:r>
          </a:p>
        </p:txBody>
      </p:sp>
      <p:sp>
        <p:nvSpPr>
          <p:cNvPr id="20" name="Овал 19">
            <a:extLst>
              <a:ext uri="{FF2B5EF4-FFF2-40B4-BE49-F238E27FC236}">
                <a16:creationId xmlns:a16="http://schemas.microsoft.com/office/drawing/2014/main" id="{2D5BD3D9-915C-BB11-4356-EF1DA8FB4F9B}"/>
              </a:ext>
            </a:extLst>
          </p:cNvPr>
          <p:cNvSpPr/>
          <p:nvPr/>
        </p:nvSpPr>
        <p:spPr>
          <a:xfrm>
            <a:off x="3314597" y="3226478"/>
            <a:ext cx="3135086" cy="432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ru-RU" sz="2000" dirty="0">
                <a:latin typeface="Montserrat" panose="00000500000000000000" pitchFamily="2" charset="-52"/>
              </a:rPr>
              <a:t>Классификация</a:t>
            </a:r>
          </a:p>
        </p:txBody>
      </p:sp>
      <p:sp>
        <p:nvSpPr>
          <p:cNvPr id="22" name="Овал 21">
            <a:extLst>
              <a:ext uri="{FF2B5EF4-FFF2-40B4-BE49-F238E27FC236}">
                <a16:creationId xmlns:a16="http://schemas.microsoft.com/office/drawing/2014/main" id="{8FD6BF87-2D2D-26CD-0E8D-A77E0D3D4444}"/>
              </a:ext>
            </a:extLst>
          </p:cNvPr>
          <p:cNvSpPr/>
          <p:nvPr/>
        </p:nvSpPr>
        <p:spPr>
          <a:xfrm>
            <a:off x="56446" y="3225890"/>
            <a:ext cx="3135086" cy="432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ru-RU" sz="2000" dirty="0">
                <a:latin typeface="Montserrat" panose="00000500000000000000" pitchFamily="2" charset="-52"/>
              </a:rPr>
              <a:t>Регрессия</a:t>
            </a:r>
          </a:p>
        </p:txBody>
      </p:sp>
      <p:sp>
        <p:nvSpPr>
          <p:cNvPr id="29" name="TextBox 28">
            <a:extLst>
              <a:ext uri="{FF2B5EF4-FFF2-40B4-BE49-F238E27FC236}">
                <a16:creationId xmlns:a16="http://schemas.microsoft.com/office/drawing/2014/main" id="{194CB09F-8664-1EDB-EC2D-0A17DDCB3615}"/>
              </a:ext>
            </a:extLst>
          </p:cNvPr>
          <p:cNvSpPr txBox="1"/>
          <p:nvPr/>
        </p:nvSpPr>
        <p:spPr>
          <a:xfrm>
            <a:off x="4149663" y="2431832"/>
            <a:ext cx="2263760" cy="667875"/>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Предсказываем </a:t>
            </a:r>
          </a:p>
          <a:p>
            <a:pPr algn="ctr"/>
            <a:r>
              <a:rPr lang="ru-RU" dirty="0">
                <a:solidFill>
                  <a:schemeClr val="bg1"/>
                </a:solidFill>
                <a:latin typeface="Montserrat" panose="00000500000000000000" pitchFamily="2" charset="-52"/>
              </a:rPr>
              <a:t>дискретное</a:t>
            </a:r>
          </a:p>
        </p:txBody>
      </p:sp>
      <p:sp>
        <p:nvSpPr>
          <p:cNvPr id="33" name="TextBox 32">
            <a:extLst>
              <a:ext uri="{FF2B5EF4-FFF2-40B4-BE49-F238E27FC236}">
                <a16:creationId xmlns:a16="http://schemas.microsoft.com/office/drawing/2014/main" id="{D28BC14D-78B4-8181-45C8-EE4D7CB0763F}"/>
              </a:ext>
            </a:extLst>
          </p:cNvPr>
          <p:cNvSpPr txBox="1"/>
          <p:nvPr/>
        </p:nvSpPr>
        <p:spPr>
          <a:xfrm>
            <a:off x="122800" y="2303087"/>
            <a:ext cx="2263760" cy="667875"/>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Предсказываем </a:t>
            </a:r>
          </a:p>
          <a:p>
            <a:pPr algn="ctr"/>
            <a:r>
              <a:rPr lang="ru-RU" dirty="0">
                <a:solidFill>
                  <a:schemeClr val="bg1"/>
                </a:solidFill>
                <a:latin typeface="Montserrat" panose="00000500000000000000" pitchFamily="2" charset="-52"/>
              </a:rPr>
              <a:t>непрерывное</a:t>
            </a:r>
          </a:p>
        </p:txBody>
      </p:sp>
      <p:cxnSp>
        <p:nvCxnSpPr>
          <p:cNvPr id="40" name="Прямая со стрелкой 39">
            <a:extLst>
              <a:ext uri="{FF2B5EF4-FFF2-40B4-BE49-F238E27FC236}">
                <a16:creationId xmlns:a16="http://schemas.microsoft.com/office/drawing/2014/main" id="{07B58580-B645-D494-A0E0-96766665EFF9}"/>
              </a:ext>
            </a:extLst>
          </p:cNvPr>
          <p:cNvCxnSpPr>
            <a:cxnSpLocks/>
            <a:stCxn id="3" idx="4"/>
            <a:endCxn id="20" idx="0"/>
          </p:cNvCxnSpPr>
          <p:nvPr/>
        </p:nvCxnSpPr>
        <p:spPr>
          <a:xfrm>
            <a:off x="3563771" y="2493328"/>
            <a:ext cx="1318369" cy="73315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417B503A-DF36-AD4F-FAF8-819BE87898B2}"/>
              </a:ext>
            </a:extLst>
          </p:cNvPr>
          <p:cNvCxnSpPr>
            <a:cxnSpLocks/>
            <a:stCxn id="3" idx="4"/>
            <a:endCxn id="22" idx="0"/>
          </p:cNvCxnSpPr>
          <p:nvPr/>
        </p:nvCxnSpPr>
        <p:spPr>
          <a:xfrm flipH="1">
            <a:off x="1623989" y="2493328"/>
            <a:ext cx="1939782" cy="73256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Овал 46">
            <a:extLst>
              <a:ext uri="{FF2B5EF4-FFF2-40B4-BE49-F238E27FC236}">
                <a16:creationId xmlns:a16="http://schemas.microsoft.com/office/drawing/2014/main" id="{27A34802-8540-6E4D-F59A-F114CDD52C7E}"/>
              </a:ext>
            </a:extLst>
          </p:cNvPr>
          <p:cNvSpPr/>
          <p:nvPr/>
        </p:nvSpPr>
        <p:spPr>
          <a:xfrm>
            <a:off x="6517021" y="2932585"/>
            <a:ext cx="3135086" cy="4327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ru-RU" sz="2000" dirty="0">
                <a:latin typeface="Montserrat" panose="00000500000000000000" pitchFamily="2" charset="-52"/>
              </a:rPr>
              <a:t>Кластеризация</a:t>
            </a:r>
          </a:p>
        </p:txBody>
      </p:sp>
      <p:sp>
        <p:nvSpPr>
          <p:cNvPr id="48" name="Овал 47">
            <a:extLst>
              <a:ext uri="{FF2B5EF4-FFF2-40B4-BE49-F238E27FC236}">
                <a16:creationId xmlns:a16="http://schemas.microsoft.com/office/drawing/2014/main" id="{31E20D9F-E55E-E6EB-3765-792BFDC57FE9}"/>
              </a:ext>
            </a:extLst>
          </p:cNvPr>
          <p:cNvSpPr/>
          <p:nvPr/>
        </p:nvSpPr>
        <p:spPr>
          <a:xfrm>
            <a:off x="9613991" y="3142424"/>
            <a:ext cx="2545821" cy="865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ru-RU" sz="2000" dirty="0">
                <a:latin typeface="Montserrat" panose="00000500000000000000" pitchFamily="2" charset="-52"/>
              </a:rPr>
              <a:t>Уменьшение размерности</a:t>
            </a:r>
          </a:p>
        </p:txBody>
      </p:sp>
      <p:cxnSp>
        <p:nvCxnSpPr>
          <p:cNvPr id="51" name="Прямая со стрелкой 50">
            <a:extLst>
              <a:ext uri="{FF2B5EF4-FFF2-40B4-BE49-F238E27FC236}">
                <a16:creationId xmlns:a16="http://schemas.microsoft.com/office/drawing/2014/main" id="{14A73498-2895-2AFC-A2BA-BD0EC0D42C14}"/>
              </a:ext>
            </a:extLst>
          </p:cNvPr>
          <p:cNvCxnSpPr>
            <a:cxnSpLocks/>
          </p:cNvCxnSpPr>
          <p:nvPr/>
        </p:nvCxnSpPr>
        <p:spPr>
          <a:xfrm flipH="1">
            <a:off x="8047784" y="2228001"/>
            <a:ext cx="555315" cy="70458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Прямая со стрелкой 51">
            <a:extLst>
              <a:ext uri="{FF2B5EF4-FFF2-40B4-BE49-F238E27FC236}">
                <a16:creationId xmlns:a16="http://schemas.microsoft.com/office/drawing/2014/main" id="{8BE6CD25-FEA7-C4AA-1E42-E00C93EA9B85}"/>
              </a:ext>
            </a:extLst>
          </p:cNvPr>
          <p:cNvCxnSpPr>
            <a:cxnSpLocks/>
            <a:stCxn id="5" idx="4"/>
            <a:endCxn id="48" idx="0"/>
          </p:cNvCxnSpPr>
          <p:nvPr/>
        </p:nvCxnSpPr>
        <p:spPr>
          <a:xfrm>
            <a:off x="8639879" y="2228001"/>
            <a:ext cx="2247023" cy="91442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D9C72864-7F5B-7682-2F1A-ED693A061401}"/>
              </a:ext>
            </a:extLst>
          </p:cNvPr>
          <p:cNvSpPr txBox="1"/>
          <p:nvPr/>
        </p:nvSpPr>
        <p:spPr>
          <a:xfrm>
            <a:off x="147136" y="3637987"/>
            <a:ext cx="2845652"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Линейная Регрессия</a:t>
            </a:r>
          </a:p>
        </p:txBody>
      </p:sp>
      <p:sp>
        <p:nvSpPr>
          <p:cNvPr id="129" name="TextBox 128">
            <a:extLst>
              <a:ext uri="{FF2B5EF4-FFF2-40B4-BE49-F238E27FC236}">
                <a16:creationId xmlns:a16="http://schemas.microsoft.com/office/drawing/2014/main" id="{15CA741C-5C7B-AC51-2CEA-0C01836107A7}"/>
              </a:ext>
            </a:extLst>
          </p:cNvPr>
          <p:cNvSpPr txBox="1"/>
          <p:nvPr/>
        </p:nvSpPr>
        <p:spPr>
          <a:xfrm>
            <a:off x="8812" y="4002039"/>
            <a:ext cx="3010633"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Линейная Регрессия + </a:t>
            </a:r>
            <a:r>
              <a:rPr lang="en-US" dirty="0">
                <a:solidFill>
                  <a:schemeClr val="bg1"/>
                </a:solidFill>
                <a:latin typeface="Montserrat" panose="00000500000000000000" pitchFamily="2" charset="-52"/>
              </a:rPr>
              <a:t>L1, L2 </a:t>
            </a:r>
            <a:r>
              <a:rPr lang="ru-RU" dirty="0">
                <a:solidFill>
                  <a:schemeClr val="bg1"/>
                </a:solidFill>
                <a:latin typeface="Montserrat" panose="00000500000000000000" pitchFamily="2" charset="-52"/>
              </a:rPr>
              <a:t>регуляризация</a:t>
            </a:r>
          </a:p>
        </p:txBody>
      </p:sp>
      <p:sp>
        <p:nvSpPr>
          <p:cNvPr id="130" name="TextBox 129">
            <a:extLst>
              <a:ext uri="{FF2B5EF4-FFF2-40B4-BE49-F238E27FC236}">
                <a16:creationId xmlns:a16="http://schemas.microsoft.com/office/drawing/2014/main" id="{4152F2F3-BEC2-278E-991C-AD75477C5072}"/>
              </a:ext>
            </a:extLst>
          </p:cNvPr>
          <p:cNvSpPr txBox="1"/>
          <p:nvPr/>
        </p:nvSpPr>
        <p:spPr>
          <a:xfrm>
            <a:off x="3229344" y="3621703"/>
            <a:ext cx="3454793"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Логистическая Регрессия</a:t>
            </a:r>
          </a:p>
        </p:txBody>
      </p:sp>
      <p:sp>
        <p:nvSpPr>
          <p:cNvPr id="131" name="TextBox 130">
            <a:extLst>
              <a:ext uri="{FF2B5EF4-FFF2-40B4-BE49-F238E27FC236}">
                <a16:creationId xmlns:a16="http://schemas.microsoft.com/office/drawing/2014/main" id="{A138CDF3-9326-5138-D2A5-893489599011}"/>
              </a:ext>
            </a:extLst>
          </p:cNvPr>
          <p:cNvSpPr txBox="1"/>
          <p:nvPr/>
        </p:nvSpPr>
        <p:spPr>
          <a:xfrm>
            <a:off x="3256001" y="3978247"/>
            <a:ext cx="3454793"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Логистическая Регрессия + </a:t>
            </a:r>
            <a:r>
              <a:rPr lang="en-US" dirty="0">
                <a:solidFill>
                  <a:schemeClr val="bg1"/>
                </a:solidFill>
                <a:latin typeface="Montserrat" panose="00000500000000000000" pitchFamily="2" charset="-52"/>
              </a:rPr>
              <a:t>L1, L2 </a:t>
            </a:r>
            <a:r>
              <a:rPr lang="ru-RU" dirty="0">
                <a:solidFill>
                  <a:schemeClr val="bg1"/>
                </a:solidFill>
                <a:latin typeface="Montserrat" panose="00000500000000000000" pitchFamily="2" charset="-52"/>
              </a:rPr>
              <a:t>регуляризация</a:t>
            </a:r>
          </a:p>
        </p:txBody>
      </p:sp>
      <p:sp>
        <p:nvSpPr>
          <p:cNvPr id="132" name="TextBox 131">
            <a:extLst>
              <a:ext uri="{FF2B5EF4-FFF2-40B4-BE49-F238E27FC236}">
                <a16:creationId xmlns:a16="http://schemas.microsoft.com/office/drawing/2014/main" id="{4C68CBFD-EE42-F7C4-062C-4BE01E9C66FA}"/>
              </a:ext>
            </a:extLst>
          </p:cNvPr>
          <p:cNvSpPr txBox="1"/>
          <p:nvPr/>
        </p:nvSpPr>
        <p:spPr>
          <a:xfrm>
            <a:off x="7388112" y="3447064"/>
            <a:ext cx="1239443" cy="380104"/>
          </a:xfrm>
          <a:prstGeom prst="rect">
            <a:avLst/>
          </a:prstGeom>
          <a:noFill/>
        </p:spPr>
        <p:txBody>
          <a:bodyPr wrap="none" rtlCol="0">
            <a:spAutoFit/>
          </a:bodyPr>
          <a:lstStyle/>
          <a:p>
            <a:pPr algn="ctr"/>
            <a:r>
              <a:rPr lang="en-US" dirty="0">
                <a:solidFill>
                  <a:schemeClr val="bg1"/>
                </a:solidFill>
                <a:latin typeface="Montserrat" panose="00000500000000000000" pitchFamily="2" charset="-52"/>
              </a:rPr>
              <a:t>K-Means</a:t>
            </a:r>
            <a:endParaRPr lang="ru-RU" dirty="0">
              <a:solidFill>
                <a:schemeClr val="bg1"/>
              </a:solidFill>
              <a:latin typeface="Montserrat" panose="00000500000000000000" pitchFamily="2" charset="-52"/>
            </a:endParaRPr>
          </a:p>
        </p:txBody>
      </p:sp>
      <p:sp>
        <p:nvSpPr>
          <p:cNvPr id="133" name="TextBox 132">
            <a:extLst>
              <a:ext uri="{FF2B5EF4-FFF2-40B4-BE49-F238E27FC236}">
                <a16:creationId xmlns:a16="http://schemas.microsoft.com/office/drawing/2014/main" id="{D90FCB5A-4B4B-D86F-08C7-6AC5E47C5954}"/>
              </a:ext>
            </a:extLst>
          </p:cNvPr>
          <p:cNvSpPr txBox="1"/>
          <p:nvPr/>
        </p:nvSpPr>
        <p:spPr>
          <a:xfrm>
            <a:off x="9518239" y="4106617"/>
            <a:ext cx="2816228"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Метод главных компонент</a:t>
            </a:r>
          </a:p>
        </p:txBody>
      </p:sp>
      <p:sp>
        <p:nvSpPr>
          <p:cNvPr id="172" name="TextBox 171">
            <a:extLst>
              <a:ext uri="{FF2B5EF4-FFF2-40B4-BE49-F238E27FC236}">
                <a16:creationId xmlns:a16="http://schemas.microsoft.com/office/drawing/2014/main" id="{7F3E37CF-4A15-B58E-A4CC-4497B52D1AA8}"/>
              </a:ext>
            </a:extLst>
          </p:cNvPr>
          <p:cNvSpPr txBox="1"/>
          <p:nvPr/>
        </p:nvSpPr>
        <p:spPr>
          <a:xfrm>
            <a:off x="10098822" y="1890945"/>
            <a:ext cx="1884378" cy="955646"/>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Ищем взаимосвязь признаков</a:t>
            </a:r>
          </a:p>
        </p:txBody>
      </p:sp>
      <p:sp>
        <p:nvSpPr>
          <p:cNvPr id="173" name="TextBox 172">
            <a:extLst>
              <a:ext uri="{FF2B5EF4-FFF2-40B4-BE49-F238E27FC236}">
                <a16:creationId xmlns:a16="http://schemas.microsoft.com/office/drawing/2014/main" id="{4E093AC8-94F9-0768-B9E5-3E7286DA60DA}"/>
              </a:ext>
            </a:extLst>
          </p:cNvPr>
          <p:cNvSpPr txBox="1"/>
          <p:nvPr/>
        </p:nvSpPr>
        <p:spPr>
          <a:xfrm>
            <a:off x="6313977" y="2232897"/>
            <a:ext cx="1884378"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Ищем Схожести </a:t>
            </a:r>
          </a:p>
        </p:txBody>
      </p:sp>
      <p:sp>
        <p:nvSpPr>
          <p:cNvPr id="174" name="TextBox 173">
            <a:extLst>
              <a:ext uri="{FF2B5EF4-FFF2-40B4-BE49-F238E27FC236}">
                <a16:creationId xmlns:a16="http://schemas.microsoft.com/office/drawing/2014/main" id="{529AF542-30CC-2506-522E-C6D763CD367C}"/>
              </a:ext>
            </a:extLst>
          </p:cNvPr>
          <p:cNvSpPr txBox="1"/>
          <p:nvPr/>
        </p:nvSpPr>
        <p:spPr>
          <a:xfrm>
            <a:off x="-7628" y="4635716"/>
            <a:ext cx="3025187"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к-Ближайших соседей</a:t>
            </a:r>
          </a:p>
        </p:txBody>
      </p:sp>
      <p:sp>
        <p:nvSpPr>
          <p:cNvPr id="175" name="TextBox 174">
            <a:extLst>
              <a:ext uri="{FF2B5EF4-FFF2-40B4-BE49-F238E27FC236}">
                <a16:creationId xmlns:a16="http://schemas.microsoft.com/office/drawing/2014/main" id="{0CC70811-FEB7-5881-B7EF-93085DB649E9}"/>
              </a:ext>
            </a:extLst>
          </p:cNvPr>
          <p:cNvSpPr txBox="1"/>
          <p:nvPr/>
        </p:nvSpPr>
        <p:spPr>
          <a:xfrm>
            <a:off x="3408353" y="4619432"/>
            <a:ext cx="3025187"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к-Ближайших соседей</a:t>
            </a:r>
          </a:p>
        </p:txBody>
      </p:sp>
      <p:sp>
        <p:nvSpPr>
          <p:cNvPr id="176" name="TextBox 175">
            <a:extLst>
              <a:ext uri="{FF2B5EF4-FFF2-40B4-BE49-F238E27FC236}">
                <a16:creationId xmlns:a16="http://schemas.microsoft.com/office/drawing/2014/main" id="{C8DAF2D6-D027-AC6E-CE0A-E65A46AB51A2}"/>
              </a:ext>
            </a:extLst>
          </p:cNvPr>
          <p:cNvSpPr txBox="1"/>
          <p:nvPr/>
        </p:nvSpPr>
        <p:spPr>
          <a:xfrm>
            <a:off x="9890039" y="4749248"/>
            <a:ext cx="2072628" cy="955646"/>
          </a:xfrm>
          <a:prstGeom prst="rect">
            <a:avLst/>
          </a:prstGeom>
          <a:noFill/>
        </p:spPr>
        <p:txBody>
          <a:bodyPr wrap="square" rtlCol="0">
            <a:spAutoFit/>
          </a:bodyPr>
          <a:lstStyle/>
          <a:p>
            <a:pPr algn="ctr"/>
            <a:r>
              <a:rPr lang="tr-TR" dirty="0">
                <a:solidFill>
                  <a:schemeClr val="bg1"/>
                </a:solidFill>
                <a:latin typeface="Montserrat" panose="00000500000000000000" pitchFamily="2" charset="-52"/>
              </a:rPr>
              <a:t>Neighborhood Component Analysis</a:t>
            </a:r>
            <a:endParaRPr lang="ru-RU" dirty="0">
              <a:solidFill>
                <a:schemeClr val="bg1"/>
              </a:solidFill>
              <a:latin typeface="Montserrat" panose="00000500000000000000" pitchFamily="2" charset="-52"/>
            </a:endParaRPr>
          </a:p>
        </p:txBody>
      </p:sp>
      <p:sp>
        <p:nvSpPr>
          <p:cNvPr id="177" name="TextBox 176">
            <a:extLst>
              <a:ext uri="{FF2B5EF4-FFF2-40B4-BE49-F238E27FC236}">
                <a16:creationId xmlns:a16="http://schemas.microsoft.com/office/drawing/2014/main" id="{5D9EDE1D-3260-4A66-DE4E-DAD83E1BA5D3}"/>
              </a:ext>
            </a:extLst>
          </p:cNvPr>
          <p:cNvSpPr txBox="1"/>
          <p:nvPr/>
        </p:nvSpPr>
        <p:spPr>
          <a:xfrm>
            <a:off x="9890039" y="5660046"/>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t-SNE</a:t>
            </a:r>
            <a:endParaRPr lang="ru-RU" dirty="0">
              <a:solidFill>
                <a:schemeClr val="bg1"/>
              </a:solidFill>
              <a:latin typeface="Montserrat" panose="00000500000000000000" pitchFamily="2" charset="-52"/>
            </a:endParaRPr>
          </a:p>
        </p:txBody>
      </p:sp>
      <p:sp>
        <p:nvSpPr>
          <p:cNvPr id="178" name="TextBox 177">
            <a:extLst>
              <a:ext uri="{FF2B5EF4-FFF2-40B4-BE49-F238E27FC236}">
                <a16:creationId xmlns:a16="http://schemas.microsoft.com/office/drawing/2014/main" id="{734AF5CA-D446-55E5-1FB1-9838C1313AF4}"/>
              </a:ext>
            </a:extLst>
          </p:cNvPr>
          <p:cNvSpPr txBox="1"/>
          <p:nvPr/>
        </p:nvSpPr>
        <p:spPr>
          <a:xfrm>
            <a:off x="6856710" y="3879909"/>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DBSCAN</a:t>
            </a:r>
            <a:endParaRPr lang="ru-RU" dirty="0">
              <a:solidFill>
                <a:schemeClr val="bg1"/>
              </a:solidFill>
              <a:latin typeface="Montserrat" panose="00000500000000000000" pitchFamily="2" charset="-52"/>
            </a:endParaRPr>
          </a:p>
        </p:txBody>
      </p:sp>
      <p:sp>
        <p:nvSpPr>
          <p:cNvPr id="179" name="TextBox 178">
            <a:extLst>
              <a:ext uri="{FF2B5EF4-FFF2-40B4-BE49-F238E27FC236}">
                <a16:creationId xmlns:a16="http://schemas.microsoft.com/office/drawing/2014/main" id="{4773DCBE-CBED-CA56-64F5-66140D4C9A80}"/>
              </a:ext>
            </a:extLst>
          </p:cNvPr>
          <p:cNvSpPr txBox="1"/>
          <p:nvPr/>
        </p:nvSpPr>
        <p:spPr>
          <a:xfrm>
            <a:off x="6883367" y="4250502"/>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Spectral</a:t>
            </a:r>
            <a:endParaRPr lang="ru-RU" dirty="0">
              <a:solidFill>
                <a:schemeClr val="bg1"/>
              </a:solidFill>
              <a:latin typeface="Montserrat" panose="00000500000000000000" pitchFamily="2" charset="-52"/>
            </a:endParaRPr>
          </a:p>
        </p:txBody>
      </p:sp>
      <p:sp>
        <p:nvSpPr>
          <p:cNvPr id="180" name="TextBox 179">
            <a:extLst>
              <a:ext uri="{FF2B5EF4-FFF2-40B4-BE49-F238E27FC236}">
                <a16:creationId xmlns:a16="http://schemas.microsoft.com/office/drawing/2014/main" id="{FB864662-F34B-EF8B-ED8C-E4F4B529CE6B}"/>
              </a:ext>
            </a:extLst>
          </p:cNvPr>
          <p:cNvSpPr txBox="1"/>
          <p:nvPr/>
        </p:nvSpPr>
        <p:spPr>
          <a:xfrm>
            <a:off x="6883366" y="4621095"/>
            <a:ext cx="2565433"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EM</a:t>
            </a:r>
            <a:r>
              <a:rPr lang="ru-RU" dirty="0">
                <a:solidFill>
                  <a:schemeClr val="bg1"/>
                </a:solidFill>
                <a:latin typeface="Montserrat" panose="00000500000000000000" pitchFamily="2" charset="-52"/>
              </a:rPr>
              <a:t> (</a:t>
            </a:r>
            <a:r>
              <a:rPr lang="en-US" dirty="0">
                <a:solidFill>
                  <a:schemeClr val="bg1"/>
                </a:solidFill>
                <a:latin typeface="Montserrat" panose="00000500000000000000" pitchFamily="2" charset="-52"/>
              </a:rPr>
              <a:t>Mix Gaussian)</a:t>
            </a:r>
            <a:endParaRPr lang="ru-RU" dirty="0">
              <a:solidFill>
                <a:schemeClr val="bg1"/>
              </a:solidFill>
              <a:latin typeface="Montserrat" panose="00000500000000000000" pitchFamily="2" charset="-52"/>
            </a:endParaRPr>
          </a:p>
        </p:txBody>
      </p:sp>
      <p:sp>
        <p:nvSpPr>
          <p:cNvPr id="181" name="TextBox 180">
            <a:extLst>
              <a:ext uri="{FF2B5EF4-FFF2-40B4-BE49-F238E27FC236}">
                <a16:creationId xmlns:a16="http://schemas.microsoft.com/office/drawing/2014/main" id="{5A9F89B0-C3D7-9536-6D2F-4BA0267CFC11}"/>
              </a:ext>
            </a:extLst>
          </p:cNvPr>
          <p:cNvSpPr txBox="1"/>
          <p:nvPr/>
        </p:nvSpPr>
        <p:spPr>
          <a:xfrm>
            <a:off x="6935212" y="4944148"/>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Hierarchical </a:t>
            </a:r>
            <a:endParaRPr lang="ru-RU" dirty="0">
              <a:solidFill>
                <a:schemeClr val="bg1"/>
              </a:solidFill>
              <a:latin typeface="Montserrat" panose="00000500000000000000" pitchFamily="2" charset="-52"/>
            </a:endParaRPr>
          </a:p>
        </p:txBody>
      </p:sp>
      <p:sp>
        <p:nvSpPr>
          <p:cNvPr id="7" name="TextBox 6">
            <a:extLst>
              <a:ext uri="{FF2B5EF4-FFF2-40B4-BE49-F238E27FC236}">
                <a16:creationId xmlns:a16="http://schemas.microsoft.com/office/drawing/2014/main" id="{F8FE01C3-EC69-A668-9EF9-82DA9914ECC6}"/>
              </a:ext>
            </a:extLst>
          </p:cNvPr>
          <p:cNvSpPr txBox="1"/>
          <p:nvPr/>
        </p:nvSpPr>
        <p:spPr>
          <a:xfrm>
            <a:off x="1866531" y="4925773"/>
            <a:ext cx="5589636"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Наивный Байесовский Классификатор</a:t>
            </a:r>
          </a:p>
        </p:txBody>
      </p:sp>
      <p:sp>
        <p:nvSpPr>
          <p:cNvPr id="8" name="TextBox 7">
            <a:extLst>
              <a:ext uri="{FF2B5EF4-FFF2-40B4-BE49-F238E27FC236}">
                <a16:creationId xmlns:a16="http://schemas.microsoft.com/office/drawing/2014/main" id="{A21D7852-6565-6437-EC55-0DFDB3CBF8DF}"/>
              </a:ext>
            </a:extLst>
          </p:cNvPr>
          <p:cNvSpPr txBox="1"/>
          <p:nvPr/>
        </p:nvSpPr>
        <p:spPr>
          <a:xfrm>
            <a:off x="3178463" y="5214841"/>
            <a:ext cx="3848787"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Линейный и Квадратичный Дискриминантный Анализ</a:t>
            </a:r>
          </a:p>
        </p:txBody>
      </p:sp>
      <p:sp>
        <p:nvSpPr>
          <p:cNvPr id="13" name="TextBox 12">
            <a:extLst>
              <a:ext uri="{FF2B5EF4-FFF2-40B4-BE49-F238E27FC236}">
                <a16:creationId xmlns:a16="http://schemas.microsoft.com/office/drawing/2014/main" id="{557AD4E5-08ED-AFCA-928A-D7DA34398F71}"/>
              </a:ext>
            </a:extLst>
          </p:cNvPr>
          <p:cNvSpPr txBox="1"/>
          <p:nvPr/>
        </p:nvSpPr>
        <p:spPr>
          <a:xfrm>
            <a:off x="9448798" y="5913211"/>
            <a:ext cx="3135085" cy="955646"/>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Линейный Дискриминантный Анализ</a:t>
            </a:r>
          </a:p>
        </p:txBody>
      </p:sp>
      <p:sp>
        <p:nvSpPr>
          <p:cNvPr id="10" name="TextBox 9">
            <a:extLst>
              <a:ext uri="{FF2B5EF4-FFF2-40B4-BE49-F238E27FC236}">
                <a16:creationId xmlns:a16="http://schemas.microsoft.com/office/drawing/2014/main" id="{C8677164-4D71-17FF-0784-D6213D878C46}"/>
              </a:ext>
            </a:extLst>
          </p:cNvPr>
          <p:cNvSpPr txBox="1"/>
          <p:nvPr/>
        </p:nvSpPr>
        <p:spPr>
          <a:xfrm>
            <a:off x="3314597" y="5762420"/>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Метод опорных векторов</a:t>
            </a:r>
          </a:p>
        </p:txBody>
      </p:sp>
      <p:sp>
        <p:nvSpPr>
          <p:cNvPr id="12" name="TextBox 11">
            <a:extLst>
              <a:ext uri="{FF2B5EF4-FFF2-40B4-BE49-F238E27FC236}">
                <a16:creationId xmlns:a16="http://schemas.microsoft.com/office/drawing/2014/main" id="{100DB603-3F4F-FA32-B5D6-2F9DC319AD36}"/>
              </a:ext>
            </a:extLst>
          </p:cNvPr>
          <p:cNvSpPr txBox="1"/>
          <p:nvPr/>
        </p:nvSpPr>
        <p:spPr>
          <a:xfrm>
            <a:off x="-225470" y="5120935"/>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Метод опорных векторов</a:t>
            </a:r>
          </a:p>
        </p:txBody>
      </p:sp>
      <p:sp>
        <p:nvSpPr>
          <p:cNvPr id="14" name="TextBox 13">
            <a:extLst>
              <a:ext uri="{FF2B5EF4-FFF2-40B4-BE49-F238E27FC236}">
                <a16:creationId xmlns:a16="http://schemas.microsoft.com/office/drawing/2014/main" id="{15A40BAB-5387-1454-85D1-D55440482C7F}"/>
              </a:ext>
            </a:extLst>
          </p:cNvPr>
          <p:cNvSpPr txBox="1"/>
          <p:nvPr/>
        </p:nvSpPr>
        <p:spPr>
          <a:xfrm rot="16200000">
            <a:off x="7818307" y="4850089"/>
            <a:ext cx="3848787"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Ядреный метод главных компонент</a:t>
            </a:r>
          </a:p>
        </p:txBody>
      </p:sp>
      <p:sp>
        <p:nvSpPr>
          <p:cNvPr id="17" name="TextBox 16">
            <a:extLst>
              <a:ext uri="{FF2B5EF4-FFF2-40B4-BE49-F238E27FC236}">
                <a16:creationId xmlns:a16="http://schemas.microsoft.com/office/drawing/2014/main" id="{686C11CF-7A69-0C2E-B3A9-AB6C5678021B}"/>
              </a:ext>
            </a:extLst>
          </p:cNvPr>
          <p:cNvSpPr txBox="1"/>
          <p:nvPr/>
        </p:nvSpPr>
        <p:spPr>
          <a:xfrm>
            <a:off x="3368977" y="6059643"/>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Деревья Решений</a:t>
            </a:r>
          </a:p>
        </p:txBody>
      </p:sp>
      <p:sp>
        <p:nvSpPr>
          <p:cNvPr id="18" name="TextBox 17">
            <a:extLst>
              <a:ext uri="{FF2B5EF4-FFF2-40B4-BE49-F238E27FC236}">
                <a16:creationId xmlns:a16="http://schemas.microsoft.com/office/drawing/2014/main" id="{0FEBA18F-F797-3502-600F-8138E378A5B8}"/>
              </a:ext>
            </a:extLst>
          </p:cNvPr>
          <p:cNvSpPr txBox="1"/>
          <p:nvPr/>
        </p:nvSpPr>
        <p:spPr>
          <a:xfrm>
            <a:off x="-171090" y="5418158"/>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Деревья Решений</a:t>
            </a:r>
          </a:p>
        </p:txBody>
      </p:sp>
      <p:sp>
        <p:nvSpPr>
          <p:cNvPr id="53" name="TextBox 52">
            <a:extLst>
              <a:ext uri="{FF2B5EF4-FFF2-40B4-BE49-F238E27FC236}">
                <a16:creationId xmlns:a16="http://schemas.microsoft.com/office/drawing/2014/main" id="{0FEBA18F-F797-3502-600F-8138E378A5B8}"/>
              </a:ext>
            </a:extLst>
          </p:cNvPr>
          <p:cNvSpPr txBox="1"/>
          <p:nvPr/>
        </p:nvSpPr>
        <p:spPr>
          <a:xfrm rot="1552697">
            <a:off x="1327510" y="5964259"/>
            <a:ext cx="3848787" cy="380104"/>
          </a:xfrm>
          <a:prstGeom prst="rect">
            <a:avLst/>
          </a:prstGeom>
          <a:noFill/>
        </p:spPr>
        <p:txBody>
          <a:bodyPr wrap="square" rtlCol="0">
            <a:spAutoFit/>
          </a:bodyPr>
          <a:lstStyle/>
          <a:p>
            <a:pPr algn="ctr"/>
            <a:r>
              <a:rPr lang="ru-RU" b="1" dirty="0">
                <a:solidFill>
                  <a:schemeClr val="bg1"/>
                </a:solidFill>
                <a:latin typeface="Montserrat" panose="00000500000000000000" pitchFamily="2" charset="-52"/>
              </a:rPr>
              <a:t>Ансамбли</a:t>
            </a:r>
          </a:p>
        </p:txBody>
      </p:sp>
    </p:spTree>
    <p:extLst>
      <p:ext uri="{BB962C8B-B14F-4D97-AF65-F5344CB8AC3E}">
        <p14:creationId xmlns:p14="http://schemas.microsoft.com/office/powerpoint/2010/main" val="321299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2" name="Овал 1">
            <a:extLst>
              <a:ext uri="{FF2B5EF4-FFF2-40B4-BE49-F238E27FC236}">
                <a16:creationId xmlns:a16="http://schemas.microsoft.com/office/drawing/2014/main" id="{2EAB69D4-9C80-8BEB-8299-A816815391D8}"/>
              </a:ext>
            </a:extLst>
          </p:cNvPr>
          <p:cNvSpPr/>
          <p:nvPr/>
        </p:nvSpPr>
        <p:spPr>
          <a:xfrm>
            <a:off x="3677697" y="469688"/>
            <a:ext cx="4657411" cy="1053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ru-RU" sz="2400" dirty="0">
                <a:latin typeface="Montserrat" panose="00000500000000000000" pitchFamily="2" charset="-52"/>
              </a:rPr>
              <a:t>Классические Методы Машинного обучения</a:t>
            </a:r>
          </a:p>
        </p:txBody>
      </p:sp>
      <p:sp>
        <p:nvSpPr>
          <p:cNvPr id="3" name="Овал 2">
            <a:extLst>
              <a:ext uri="{FF2B5EF4-FFF2-40B4-BE49-F238E27FC236}">
                <a16:creationId xmlns:a16="http://schemas.microsoft.com/office/drawing/2014/main" id="{BAEA3320-27B6-87DC-4BE5-C49A542D491B}"/>
              </a:ext>
            </a:extLst>
          </p:cNvPr>
          <p:cNvSpPr/>
          <p:nvPr/>
        </p:nvSpPr>
        <p:spPr>
          <a:xfrm>
            <a:off x="280371" y="825381"/>
            <a:ext cx="2808514" cy="48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Montserrat" panose="00000500000000000000" pitchFamily="2" charset="-52"/>
              </a:rPr>
              <a:t>Линейные</a:t>
            </a:r>
          </a:p>
        </p:txBody>
      </p:sp>
      <p:cxnSp>
        <p:nvCxnSpPr>
          <p:cNvPr id="9" name="Прямая со стрелкой 8">
            <a:extLst>
              <a:ext uri="{FF2B5EF4-FFF2-40B4-BE49-F238E27FC236}">
                <a16:creationId xmlns:a16="http://schemas.microsoft.com/office/drawing/2014/main" id="{A432FEDB-5260-BD7D-34CB-8755CB8CA5C4}"/>
              </a:ext>
            </a:extLst>
          </p:cNvPr>
          <p:cNvCxnSpPr>
            <a:cxnSpLocks/>
            <a:stCxn id="2" idx="3"/>
            <a:endCxn id="3" idx="6"/>
          </p:cNvCxnSpPr>
          <p:nvPr/>
        </p:nvCxnSpPr>
        <p:spPr>
          <a:xfrm flipH="1" flipV="1">
            <a:off x="3088885" y="1068331"/>
            <a:ext cx="1270874" cy="30081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D9C72864-7F5B-7682-2F1A-ED693A061401}"/>
              </a:ext>
            </a:extLst>
          </p:cNvPr>
          <p:cNvSpPr txBox="1"/>
          <p:nvPr/>
        </p:nvSpPr>
        <p:spPr>
          <a:xfrm>
            <a:off x="189919" y="1413413"/>
            <a:ext cx="2845652"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Линейная Регрессия</a:t>
            </a:r>
          </a:p>
        </p:txBody>
      </p:sp>
      <p:sp>
        <p:nvSpPr>
          <p:cNvPr id="129" name="TextBox 128">
            <a:extLst>
              <a:ext uri="{FF2B5EF4-FFF2-40B4-BE49-F238E27FC236}">
                <a16:creationId xmlns:a16="http://schemas.microsoft.com/office/drawing/2014/main" id="{15CA741C-5C7B-AC51-2CEA-0C01836107A7}"/>
              </a:ext>
            </a:extLst>
          </p:cNvPr>
          <p:cNvSpPr txBox="1"/>
          <p:nvPr/>
        </p:nvSpPr>
        <p:spPr>
          <a:xfrm>
            <a:off x="51595" y="1777465"/>
            <a:ext cx="3010633"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Линейная Регрессия + </a:t>
            </a:r>
            <a:r>
              <a:rPr lang="en-US" dirty="0">
                <a:solidFill>
                  <a:schemeClr val="bg1"/>
                </a:solidFill>
                <a:latin typeface="Montserrat" panose="00000500000000000000" pitchFamily="2" charset="-52"/>
              </a:rPr>
              <a:t>L1, L2 </a:t>
            </a:r>
            <a:r>
              <a:rPr lang="ru-RU" dirty="0">
                <a:solidFill>
                  <a:schemeClr val="bg1"/>
                </a:solidFill>
                <a:latin typeface="Montserrat" panose="00000500000000000000" pitchFamily="2" charset="-52"/>
              </a:rPr>
              <a:t>регуляризация</a:t>
            </a:r>
          </a:p>
        </p:txBody>
      </p:sp>
      <p:sp>
        <p:nvSpPr>
          <p:cNvPr id="130" name="TextBox 129">
            <a:extLst>
              <a:ext uri="{FF2B5EF4-FFF2-40B4-BE49-F238E27FC236}">
                <a16:creationId xmlns:a16="http://schemas.microsoft.com/office/drawing/2014/main" id="{4152F2F3-BEC2-278E-991C-AD75477C5072}"/>
              </a:ext>
            </a:extLst>
          </p:cNvPr>
          <p:cNvSpPr txBox="1"/>
          <p:nvPr/>
        </p:nvSpPr>
        <p:spPr>
          <a:xfrm>
            <a:off x="-30483" y="2386224"/>
            <a:ext cx="3454793"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Логистическая Регрессия</a:t>
            </a:r>
          </a:p>
        </p:txBody>
      </p:sp>
      <p:sp>
        <p:nvSpPr>
          <p:cNvPr id="131" name="TextBox 130">
            <a:extLst>
              <a:ext uri="{FF2B5EF4-FFF2-40B4-BE49-F238E27FC236}">
                <a16:creationId xmlns:a16="http://schemas.microsoft.com/office/drawing/2014/main" id="{A138CDF3-9326-5138-D2A5-893489599011}"/>
              </a:ext>
            </a:extLst>
          </p:cNvPr>
          <p:cNvSpPr txBox="1"/>
          <p:nvPr/>
        </p:nvSpPr>
        <p:spPr>
          <a:xfrm>
            <a:off x="-3826" y="2742768"/>
            <a:ext cx="3454793"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Логистическая Регрессия + </a:t>
            </a:r>
            <a:r>
              <a:rPr lang="en-US" dirty="0">
                <a:solidFill>
                  <a:schemeClr val="bg1"/>
                </a:solidFill>
                <a:latin typeface="Montserrat" panose="00000500000000000000" pitchFamily="2" charset="-52"/>
              </a:rPr>
              <a:t>L1, L2 </a:t>
            </a:r>
            <a:r>
              <a:rPr lang="ru-RU" dirty="0">
                <a:solidFill>
                  <a:schemeClr val="bg1"/>
                </a:solidFill>
                <a:latin typeface="Montserrat" panose="00000500000000000000" pitchFamily="2" charset="-52"/>
              </a:rPr>
              <a:t>регуляризация</a:t>
            </a:r>
          </a:p>
        </p:txBody>
      </p:sp>
      <p:sp>
        <p:nvSpPr>
          <p:cNvPr id="132" name="TextBox 131">
            <a:extLst>
              <a:ext uri="{FF2B5EF4-FFF2-40B4-BE49-F238E27FC236}">
                <a16:creationId xmlns:a16="http://schemas.microsoft.com/office/drawing/2014/main" id="{4C68CBFD-EE42-F7C4-062C-4BE01E9C66FA}"/>
              </a:ext>
            </a:extLst>
          </p:cNvPr>
          <p:cNvSpPr txBox="1"/>
          <p:nvPr/>
        </p:nvSpPr>
        <p:spPr>
          <a:xfrm>
            <a:off x="4284152" y="2521311"/>
            <a:ext cx="1239443" cy="380104"/>
          </a:xfrm>
          <a:prstGeom prst="rect">
            <a:avLst/>
          </a:prstGeom>
          <a:noFill/>
        </p:spPr>
        <p:txBody>
          <a:bodyPr wrap="none" rtlCol="0">
            <a:spAutoFit/>
          </a:bodyPr>
          <a:lstStyle/>
          <a:p>
            <a:pPr algn="ctr"/>
            <a:r>
              <a:rPr lang="en-US" dirty="0">
                <a:solidFill>
                  <a:schemeClr val="bg1"/>
                </a:solidFill>
                <a:latin typeface="Montserrat" panose="00000500000000000000" pitchFamily="2" charset="-52"/>
              </a:rPr>
              <a:t>K-Means</a:t>
            </a:r>
            <a:endParaRPr lang="ru-RU" dirty="0">
              <a:solidFill>
                <a:schemeClr val="bg1"/>
              </a:solidFill>
              <a:latin typeface="Montserrat" panose="00000500000000000000" pitchFamily="2" charset="-52"/>
            </a:endParaRPr>
          </a:p>
        </p:txBody>
      </p:sp>
      <p:sp>
        <p:nvSpPr>
          <p:cNvPr id="133" name="TextBox 132">
            <a:extLst>
              <a:ext uri="{FF2B5EF4-FFF2-40B4-BE49-F238E27FC236}">
                <a16:creationId xmlns:a16="http://schemas.microsoft.com/office/drawing/2014/main" id="{D90FCB5A-4B4B-D86F-08C7-6AC5E47C5954}"/>
              </a:ext>
            </a:extLst>
          </p:cNvPr>
          <p:cNvSpPr txBox="1"/>
          <p:nvPr/>
        </p:nvSpPr>
        <p:spPr>
          <a:xfrm>
            <a:off x="96274" y="3420269"/>
            <a:ext cx="2816228"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Метод главных компонент</a:t>
            </a:r>
          </a:p>
        </p:txBody>
      </p:sp>
      <p:sp>
        <p:nvSpPr>
          <p:cNvPr id="174" name="TextBox 173">
            <a:extLst>
              <a:ext uri="{FF2B5EF4-FFF2-40B4-BE49-F238E27FC236}">
                <a16:creationId xmlns:a16="http://schemas.microsoft.com/office/drawing/2014/main" id="{529AF542-30CC-2506-522E-C6D763CD367C}"/>
              </a:ext>
            </a:extLst>
          </p:cNvPr>
          <p:cNvSpPr txBox="1"/>
          <p:nvPr/>
        </p:nvSpPr>
        <p:spPr>
          <a:xfrm>
            <a:off x="3538431" y="3870398"/>
            <a:ext cx="3025187" cy="380104"/>
          </a:xfrm>
          <a:prstGeom prst="rect">
            <a:avLst/>
          </a:prstGeom>
          <a:noFill/>
        </p:spPr>
        <p:txBody>
          <a:bodyPr wrap="none" rtlCol="0">
            <a:spAutoFit/>
          </a:bodyPr>
          <a:lstStyle/>
          <a:p>
            <a:pPr algn="ctr"/>
            <a:r>
              <a:rPr lang="ru-RU" dirty="0">
                <a:solidFill>
                  <a:schemeClr val="bg1"/>
                </a:solidFill>
                <a:latin typeface="Montserrat" panose="00000500000000000000" pitchFamily="2" charset="-52"/>
              </a:rPr>
              <a:t>к-Ближайших соседей</a:t>
            </a:r>
          </a:p>
        </p:txBody>
      </p:sp>
      <p:sp>
        <p:nvSpPr>
          <p:cNvPr id="176" name="TextBox 175">
            <a:extLst>
              <a:ext uri="{FF2B5EF4-FFF2-40B4-BE49-F238E27FC236}">
                <a16:creationId xmlns:a16="http://schemas.microsoft.com/office/drawing/2014/main" id="{C8DAF2D6-D027-AC6E-CE0A-E65A46AB51A2}"/>
              </a:ext>
            </a:extLst>
          </p:cNvPr>
          <p:cNvSpPr txBox="1"/>
          <p:nvPr/>
        </p:nvSpPr>
        <p:spPr>
          <a:xfrm>
            <a:off x="3933774" y="4213845"/>
            <a:ext cx="2072628" cy="955646"/>
          </a:xfrm>
          <a:prstGeom prst="rect">
            <a:avLst/>
          </a:prstGeom>
          <a:noFill/>
        </p:spPr>
        <p:txBody>
          <a:bodyPr wrap="square" rtlCol="0">
            <a:spAutoFit/>
          </a:bodyPr>
          <a:lstStyle/>
          <a:p>
            <a:pPr algn="ctr"/>
            <a:r>
              <a:rPr lang="tr-TR" dirty="0">
                <a:solidFill>
                  <a:schemeClr val="bg1"/>
                </a:solidFill>
                <a:latin typeface="Montserrat" panose="00000500000000000000" pitchFamily="2" charset="-52"/>
              </a:rPr>
              <a:t>Neighborhood Component Analysis</a:t>
            </a:r>
            <a:endParaRPr lang="ru-RU" dirty="0">
              <a:solidFill>
                <a:schemeClr val="bg1"/>
              </a:solidFill>
              <a:latin typeface="Montserrat" panose="00000500000000000000" pitchFamily="2" charset="-52"/>
            </a:endParaRPr>
          </a:p>
        </p:txBody>
      </p:sp>
      <p:sp>
        <p:nvSpPr>
          <p:cNvPr id="177" name="TextBox 176">
            <a:extLst>
              <a:ext uri="{FF2B5EF4-FFF2-40B4-BE49-F238E27FC236}">
                <a16:creationId xmlns:a16="http://schemas.microsoft.com/office/drawing/2014/main" id="{5D9EDE1D-3260-4A66-DE4E-DAD83E1BA5D3}"/>
              </a:ext>
            </a:extLst>
          </p:cNvPr>
          <p:cNvSpPr txBox="1"/>
          <p:nvPr/>
        </p:nvSpPr>
        <p:spPr>
          <a:xfrm>
            <a:off x="3933774" y="5127016"/>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t-SNE</a:t>
            </a:r>
            <a:endParaRPr lang="ru-RU" dirty="0">
              <a:solidFill>
                <a:schemeClr val="bg1"/>
              </a:solidFill>
              <a:latin typeface="Montserrat" panose="00000500000000000000" pitchFamily="2" charset="-52"/>
            </a:endParaRPr>
          </a:p>
        </p:txBody>
      </p:sp>
      <p:sp>
        <p:nvSpPr>
          <p:cNvPr id="178" name="TextBox 177">
            <a:extLst>
              <a:ext uri="{FF2B5EF4-FFF2-40B4-BE49-F238E27FC236}">
                <a16:creationId xmlns:a16="http://schemas.microsoft.com/office/drawing/2014/main" id="{734AF5CA-D446-55E5-1FB1-9838C1313AF4}"/>
              </a:ext>
            </a:extLst>
          </p:cNvPr>
          <p:cNvSpPr txBox="1"/>
          <p:nvPr/>
        </p:nvSpPr>
        <p:spPr>
          <a:xfrm>
            <a:off x="3900145" y="2851000"/>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DBSCAN</a:t>
            </a:r>
            <a:endParaRPr lang="ru-RU" dirty="0">
              <a:solidFill>
                <a:schemeClr val="bg1"/>
              </a:solidFill>
              <a:latin typeface="Montserrat" panose="00000500000000000000" pitchFamily="2" charset="-52"/>
            </a:endParaRPr>
          </a:p>
        </p:txBody>
      </p:sp>
      <p:sp>
        <p:nvSpPr>
          <p:cNvPr id="179" name="TextBox 178">
            <a:extLst>
              <a:ext uri="{FF2B5EF4-FFF2-40B4-BE49-F238E27FC236}">
                <a16:creationId xmlns:a16="http://schemas.microsoft.com/office/drawing/2014/main" id="{4773DCBE-CBED-CA56-64F5-66140D4C9A80}"/>
              </a:ext>
            </a:extLst>
          </p:cNvPr>
          <p:cNvSpPr txBox="1"/>
          <p:nvPr/>
        </p:nvSpPr>
        <p:spPr>
          <a:xfrm>
            <a:off x="3900145" y="3194447"/>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Spectral</a:t>
            </a:r>
            <a:endParaRPr lang="ru-RU" dirty="0">
              <a:solidFill>
                <a:schemeClr val="bg1"/>
              </a:solidFill>
              <a:latin typeface="Montserrat" panose="00000500000000000000" pitchFamily="2" charset="-52"/>
            </a:endParaRPr>
          </a:p>
        </p:txBody>
      </p:sp>
      <p:sp>
        <p:nvSpPr>
          <p:cNvPr id="180" name="TextBox 179">
            <a:extLst>
              <a:ext uri="{FF2B5EF4-FFF2-40B4-BE49-F238E27FC236}">
                <a16:creationId xmlns:a16="http://schemas.microsoft.com/office/drawing/2014/main" id="{FB864662-F34B-EF8B-ED8C-E4F4B529CE6B}"/>
              </a:ext>
            </a:extLst>
          </p:cNvPr>
          <p:cNvSpPr txBox="1"/>
          <p:nvPr/>
        </p:nvSpPr>
        <p:spPr>
          <a:xfrm>
            <a:off x="8864221" y="1296103"/>
            <a:ext cx="2580254"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EM</a:t>
            </a:r>
            <a:r>
              <a:rPr lang="ru-RU" dirty="0">
                <a:solidFill>
                  <a:schemeClr val="bg1"/>
                </a:solidFill>
                <a:latin typeface="Montserrat" panose="00000500000000000000" pitchFamily="2" charset="-52"/>
              </a:rPr>
              <a:t> (</a:t>
            </a:r>
            <a:r>
              <a:rPr lang="en-US" dirty="0">
                <a:solidFill>
                  <a:schemeClr val="bg1"/>
                </a:solidFill>
                <a:latin typeface="Montserrat" panose="00000500000000000000" pitchFamily="2" charset="-52"/>
              </a:rPr>
              <a:t>Mix Gaussian)</a:t>
            </a:r>
            <a:endParaRPr lang="ru-RU" dirty="0">
              <a:solidFill>
                <a:schemeClr val="bg1"/>
              </a:solidFill>
              <a:latin typeface="Montserrat" panose="00000500000000000000" pitchFamily="2" charset="-52"/>
            </a:endParaRPr>
          </a:p>
        </p:txBody>
      </p:sp>
      <p:sp>
        <p:nvSpPr>
          <p:cNvPr id="181" name="TextBox 180">
            <a:extLst>
              <a:ext uri="{FF2B5EF4-FFF2-40B4-BE49-F238E27FC236}">
                <a16:creationId xmlns:a16="http://schemas.microsoft.com/office/drawing/2014/main" id="{5A9F89B0-C3D7-9536-6D2F-4BA0267CFC11}"/>
              </a:ext>
            </a:extLst>
          </p:cNvPr>
          <p:cNvSpPr txBox="1"/>
          <p:nvPr/>
        </p:nvSpPr>
        <p:spPr>
          <a:xfrm>
            <a:off x="3933774" y="3487479"/>
            <a:ext cx="2072628" cy="380104"/>
          </a:xfrm>
          <a:prstGeom prst="rect">
            <a:avLst/>
          </a:prstGeom>
          <a:noFill/>
        </p:spPr>
        <p:txBody>
          <a:bodyPr wrap="square" rtlCol="0">
            <a:spAutoFit/>
          </a:bodyPr>
          <a:lstStyle/>
          <a:p>
            <a:pPr algn="ctr"/>
            <a:r>
              <a:rPr lang="en-US" dirty="0">
                <a:solidFill>
                  <a:schemeClr val="bg1"/>
                </a:solidFill>
                <a:latin typeface="Montserrat" panose="00000500000000000000" pitchFamily="2" charset="-52"/>
              </a:rPr>
              <a:t>Hierarchical </a:t>
            </a:r>
            <a:endParaRPr lang="ru-RU" dirty="0">
              <a:solidFill>
                <a:schemeClr val="bg1"/>
              </a:solidFill>
              <a:latin typeface="Montserrat" panose="00000500000000000000" pitchFamily="2" charset="-52"/>
            </a:endParaRPr>
          </a:p>
        </p:txBody>
      </p:sp>
      <p:sp>
        <p:nvSpPr>
          <p:cNvPr id="8" name="Овал 7">
            <a:extLst>
              <a:ext uri="{FF2B5EF4-FFF2-40B4-BE49-F238E27FC236}">
                <a16:creationId xmlns:a16="http://schemas.microsoft.com/office/drawing/2014/main" id="{929766AD-7137-4615-94BC-E87D7EBCC064}"/>
              </a:ext>
            </a:extLst>
          </p:cNvPr>
          <p:cNvSpPr/>
          <p:nvPr/>
        </p:nvSpPr>
        <p:spPr>
          <a:xfrm>
            <a:off x="3231785" y="1997884"/>
            <a:ext cx="3638480" cy="485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Montserrat" panose="00000500000000000000" pitchFamily="2" charset="-52"/>
              </a:rPr>
              <a:t>Метрические</a:t>
            </a:r>
          </a:p>
        </p:txBody>
      </p:sp>
      <p:sp>
        <p:nvSpPr>
          <p:cNvPr id="10" name="Овал 9">
            <a:extLst>
              <a:ext uri="{FF2B5EF4-FFF2-40B4-BE49-F238E27FC236}">
                <a16:creationId xmlns:a16="http://schemas.microsoft.com/office/drawing/2014/main" id="{3DFFA778-052F-7A6F-4571-DB4FA8F74855}"/>
              </a:ext>
            </a:extLst>
          </p:cNvPr>
          <p:cNvSpPr/>
          <p:nvPr/>
        </p:nvSpPr>
        <p:spPr>
          <a:xfrm>
            <a:off x="8335108" y="679602"/>
            <a:ext cx="3796386" cy="485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Montserrat" panose="00000500000000000000" pitchFamily="2" charset="-52"/>
              </a:rPr>
              <a:t>Вероятностные</a:t>
            </a:r>
          </a:p>
        </p:txBody>
      </p:sp>
      <p:cxnSp>
        <p:nvCxnSpPr>
          <p:cNvPr id="14" name="Прямая со стрелкой 13">
            <a:extLst>
              <a:ext uri="{FF2B5EF4-FFF2-40B4-BE49-F238E27FC236}">
                <a16:creationId xmlns:a16="http://schemas.microsoft.com/office/drawing/2014/main" id="{B1577E88-C319-13FC-E606-363D58C9C984}"/>
              </a:ext>
            </a:extLst>
          </p:cNvPr>
          <p:cNvCxnSpPr>
            <a:cxnSpLocks/>
            <a:stCxn id="2" idx="4"/>
            <a:endCxn id="8" idx="0"/>
          </p:cNvCxnSpPr>
          <p:nvPr/>
        </p:nvCxnSpPr>
        <p:spPr>
          <a:xfrm flipH="1">
            <a:off x="5051025" y="1523470"/>
            <a:ext cx="955378" cy="47441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35ED3953-76C2-228C-39F7-EB006E65DB29}"/>
              </a:ext>
            </a:extLst>
          </p:cNvPr>
          <p:cNvCxnSpPr>
            <a:cxnSpLocks/>
            <a:stCxn id="2" idx="5"/>
            <a:endCxn id="10" idx="4"/>
          </p:cNvCxnSpPr>
          <p:nvPr/>
        </p:nvCxnSpPr>
        <p:spPr>
          <a:xfrm flipV="1">
            <a:off x="7653046" y="1165501"/>
            <a:ext cx="2580255" cy="203646"/>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a:extLst>
              <a:ext uri="{FF2B5EF4-FFF2-40B4-BE49-F238E27FC236}">
                <a16:creationId xmlns:a16="http://schemas.microsoft.com/office/drawing/2014/main" id="{BF7D6991-2C00-5A59-3C12-07688E588BE0}"/>
              </a:ext>
            </a:extLst>
          </p:cNvPr>
          <p:cNvCxnSpPr>
            <a:cxnSpLocks/>
            <a:stCxn id="2" idx="4"/>
            <a:endCxn id="38" idx="2"/>
          </p:cNvCxnSpPr>
          <p:nvPr/>
        </p:nvCxnSpPr>
        <p:spPr>
          <a:xfrm>
            <a:off x="6006403" y="1523470"/>
            <a:ext cx="1967060" cy="146468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Овал 37">
            <a:extLst>
              <a:ext uri="{FF2B5EF4-FFF2-40B4-BE49-F238E27FC236}">
                <a16:creationId xmlns:a16="http://schemas.microsoft.com/office/drawing/2014/main" id="{9A63433F-3649-9CE2-064D-D75780613513}"/>
              </a:ext>
            </a:extLst>
          </p:cNvPr>
          <p:cNvSpPr/>
          <p:nvPr/>
        </p:nvSpPr>
        <p:spPr>
          <a:xfrm>
            <a:off x="7973463" y="2745205"/>
            <a:ext cx="3638480" cy="485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latin typeface="Montserrat" panose="00000500000000000000" pitchFamily="2" charset="-52"/>
              </a:rPr>
              <a:t>Деревья</a:t>
            </a:r>
          </a:p>
        </p:txBody>
      </p:sp>
      <p:sp>
        <p:nvSpPr>
          <p:cNvPr id="4" name="TextBox 3">
            <a:extLst>
              <a:ext uri="{FF2B5EF4-FFF2-40B4-BE49-F238E27FC236}">
                <a16:creationId xmlns:a16="http://schemas.microsoft.com/office/drawing/2014/main" id="{23301DAA-AF50-4125-0DAF-4D6F6037EFD9}"/>
              </a:ext>
            </a:extLst>
          </p:cNvPr>
          <p:cNvSpPr txBox="1"/>
          <p:nvPr/>
        </p:nvSpPr>
        <p:spPr>
          <a:xfrm>
            <a:off x="6989933" y="1610865"/>
            <a:ext cx="5454211"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Наивный Байесовский Классификатор</a:t>
            </a:r>
          </a:p>
        </p:txBody>
      </p:sp>
      <p:sp>
        <p:nvSpPr>
          <p:cNvPr id="5" name="TextBox 4">
            <a:extLst>
              <a:ext uri="{FF2B5EF4-FFF2-40B4-BE49-F238E27FC236}">
                <a16:creationId xmlns:a16="http://schemas.microsoft.com/office/drawing/2014/main" id="{F7AE0A26-0979-BDD0-0507-38F93EEA6073}"/>
              </a:ext>
            </a:extLst>
          </p:cNvPr>
          <p:cNvSpPr txBox="1"/>
          <p:nvPr/>
        </p:nvSpPr>
        <p:spPr>
          <a:xfrm>
            <a:off x="8007093" y="1982689"/>
            <a:ext cx="3877816"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Линейный и Квадратичный Дискриминантный Анализ</a:t>
            </a:r>
          </a:p>
        </p:txBody>
      </p:sp>
      <p:sp>
        <p:nvSpPr>
          <p:cNvPr id="6" name="TextBox 5">
            <a:extLst>
              <a:ext uri="{FF2B5EF4-FFF2-40B4-BE49-F238E27FC236}">
                <a16:creationId xmlns:a16="http://schemas.microsoft.com/office/drawing/2014/main" id="{1B71BFAE-8FF5-3A5A-0B42-772898C95F82}"/>
              </a:ext>
            </a:extLst>
          </p:cNvPr>
          <p:cNvSpPr txBox="1"/>
          <p:nvPr/>
        </p:nvSpPr>
        <p:spPr>
          <a:xfrm>
            <a:off x="-153494" y="3958948"/>
            <a:ext cx="3877816"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Линейный и Квадратичный Дискриминантный Анализ</a:t>
            </a:r>
          </a:p>
        </p:txBody>
      </p:sp>
      <p:sp>
        <p:nvSpPr>
          <p:cNvPr id="7" name="TextBox 6">
            <a:extLst>
              <a:ext uri="{FF2B5EF4-FFF2-40B4-BE49-F238E27FC236}">
                <a16:creationId xmlns:a16="http://schemas.microsoft.com/office/drawing/2014/main" id="{85D574CC-EC2C-4D80-056D-B7FFA057401A}"/>
              </a:ext>
            </a:extLst>
          </p:cNvPr>
          <p:cNvSpPr txBox="1"/>
          <p:nvPr/>
        </p:nvSpPr>
        <p:spPr>
          <a:xfrm rot="1430477">
            <a:off x="2009380" y="5090712"/>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Метод опорных векторов</a:t>
            </a:r>
          </a:p>
        </p:txBody>
      </p:sp>
      <p:sp>
        <p:nvSpPr>
          <p:cNvPr id="11" name="TextBox 10">
            <a:extLst>
              <a:ext uri="{FF2B5EF4-FFF2-40B4-BE49-F238E27FC236}">
                <a16:creationId xmlns:a16="http://schemas.microsoft.com/office/drawing/2014/main" id="{1A3432E1-8891-5D88-875B-61FAF0D88DF4}"/>
              </a:ext>
            </a:extLst>
          </p:cNvPr>
          <p:cNvSpPr txBox="1"/>
          <p:nvPr/>
        </p:nvSpPr>
        <p:spPr>
          <a:xfrm rot="1561318">
            <a:off x="1490975" y="5280106"/>
            <a:ext cx="3848787" cy="667875"/>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Ядреный метод главных компонент</a:t>
            </a:r>
          </a:p>
        </p:txBody>
      </p:sp>
      <p:sp>
        <p:nvSpPr>
          <p:cNvPr id="12" name="TextBox 11">
            <a:extLst>
              <a:ext uri="{FF2B5EF4-FFF2-40B4-BE49-F238E27FC236}">
                <a16:creationId xmlns:a16="http://schemas.microsoft.com/office/drawing/2014/main" id="{614111D8-C930-B220-4487-D17F0C062518}"/>
              </a:ext>
            </a:extLst>
          </p:cNvPr>
          <p:cNvSpPr txBox="1"/>
          <p:nvPr/>
        </p:nvSpPr>
        <p:spPr>
          <a:xfrm>
            <a:off x="8007093" y="3374102"/>
            <a:ext cx="3848787" cy="380104"/>
          </a:xfrm>
          <a:prstGeom prst="rect">
            <a:avLst/>
          </a:prstGeom>
          <a:noFill/>
        </p:spPr>
        <p:txBody>
          <a:bodyPr wrap="square" rtlCol="0">
            <a:spAutoFit/>
          </a:bodyPr>
          <a:lstStyle/>
          <a:p>
            <a:pPr algn="ctr"/>
            <a:r>
              <a:rPr lang="ru-RU" dirty="0">
                <a:solidFill>
                  <a:schemeClr val="bg1"/>
                </a:solidFill>
                <a:latin typeface="Montserrat" panose="00000500000000000000" pitchFamily="2" charset="-52"/>
              </a:rPr>
              <a:t>Деревья Решений</a:t>
            </a:r>
          </a:p>
        </p:txBody>
      </p:sp>
      <p:sp>
        <p:nvSpPr>
          <p:cNvPr id="39" name="Овал 38">
            <a:extLst>
              <a:ext uri="{FF2B5EF4-FFF2-40B4-BE49-F238E27FC236}">
                <a16:creationId xmlns:a16="http://schemas.microsoft.com/office/drawing/2014/main" id="{9A63433F-3649-9CE2-064D-D75780613513}"/>
              </a:ext>
            </a:extLst>
          </p:cNvPr>
          <p:cNvSpPr/>
          <p:nvPr/>
        </p:nvSpPr>
        <p:spPr>
          <a:xfrm>
            <a:off x="6703463" y="4142205"/>
            <a:ext cx="3638480" cy="4858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dirty="0">
                <a:latin typeface="Montserrat" panose="00000500000000000000" pitchFamily="2" charset="-52"/>
              </a:rPr>
              <a:t>Ансамбли</a:t>
            </a:r>
          </a:p>
        </p:txBody>
      </p:sp>
      <p:sp>
        <p:nvSpPr>
          <p:cNvPr id="40" name="TextBox 39">
            <a:extLst>
              <a:ext uri="{FF2B5EF4-FFF2-40B4-BE49-F238E27FC236}">
                <a16:creationId xmlns:a16="http://schemas.microsoft.com/office/drawing/2014/main" id="{D9C72864-7F5B-7682-2F1A-ED693A061401}"/>
              </a:ext>
            </a:extLst>
          </p:cNvPr>
          <p:cNvSpPr txBox="1"/>
          <p:nvPr/>
        </p:nvSpPr>
        <p:spPr>
          <a:xfrm>
            <a:off x="7680420" y="4715413"/>
            <a:ext cx="1885453" cy="380104"/>
          </a:xfrm>
          <a:prstGeom prst="rect">
            <a:avLst/>
          </a:prstGeom>
          <a:noFill/>
        </p:spPr>
        <p:txBody>
          <a:bodyPr wrap="none" rtlCol="0">
            <a:spAutoFit/>
          </a:bodyPr>
          <a:lstStyle/>
          <a:p>
            <a:pPr algn="ctr"/>
            <a:r>
              <a:rPr lang="ru-RU" b="1" dirty="0">
                <a:solidFill>
                  <a:schemeClr val="bg1"/>
                </a:solidFill>
                <a:latin typeface="Montserrat" panose="00000500000000000000" pitchFamily="2" charset="-52"/>
              </a:rPr>
              <a:t>Голосование</a:t>
            </a:r>
          </a:p>
        </p:txBody>
      </p:sp>
      <p:sp>
        <p:nvSpPr>
          <p:cNvPr id="41" name="TextBox 40">
            <a:extLst>
              <a:ext uri="{FF2B5EF4-FFF2-40B4-BE49-F238E27FC236}">
                <a16:creationId xmlns:a16="http://schemas.microsoft.com/office/drawing/2014/main" id="{D9C72864-7F5B-7682-2F1A-ED693A061401}"/>
              </a:ext>
            </a:extLst>
          </p:cNvPr>
          <p:cNvSpPr txBox="1"/>
          <p:nvPr/>
        </p:nvSpPr>
        <p:spPr>
          <a:xfrm>
            <a:off x="7878955" y="5032913"/>
            <a:ext cx="1208985" cy="380104"/>
          </a:xfrm>
          <a:prstGeom prst="rect">
            <a:avLst/>
          </a:prstGeom>
          <a:noFill/>
        </p:spPr>
        <p:txBody>
          <a:bodyPr wrap="none" rtlCol="0">
            <a:spAutoFit/>
          </a:bodyPr>
          <a:lstStyle/>
          <a:p>
            <a:pPr algn="ctr"/>
            <a:r>
              <a:rPr lang="ru-RU" b="1" dirty="0" err="1">
                <a:solidFill>
                  <a:schemeClr val="bg1"/>
                </a:solidFill>
                <a:latin typeface="Montserrat" panose="00000500000000000000" pitchFamily="2" charset="-52"/>
              </a:rPr>
              <a:t>Бэггинг</a:t>
            </a:r>
            <a:endParaRPr lang="ru-RU" b="1" dirty="0">
              <a:solidFill>
                <a:schemeClr val="bg1"/>
              </a:solidFill>
              <a:latin typeface="Montserrat" panose="00000500000000000000" pitchFamily="2" charset="-52"/>
            </a:endParaRPr>
          </a:p>
        </p:txBody>
      </p:sp>
      <p:sp>
        <p:nvSpPr>
          <p:cNvPr id="42" name="TextBox 41">
            <a:extLst>
              <a:ext uri="{FF2B5EF4-FFF2-40B4-BE49-F238E27FC236}">
                <a16:creationId xmlns:a16="http://schemas.microsoft.com/office/drawing/2014/main" id="{D9C72864-7F5B-7682-2F1A-ED693A061401}"/>
              </a:ext>
            </a:extLst>
          </p:cNvPr>
          <p:cNvSpPr txBox="1"/>
          <p:nvPr/>
        </p:nvSpPr>
        <p:spPr>
          <a:xfrm>
            <a:off x="7468399" y="5350413"/>
            <a:ext cx="2233305" cy="380104"/>
          </a:xfrm>
          <a:prstGeom prst="rect">
            <a:avLst/>
          </a:prstGeom>
          <a:noFill/>
        </p:spPr>
        <p:txBody>
          <a:bodyPr wrap="none" rtlCol="0">
            <a:spAutoFit/>
          </a:bodyPr>
          <a:lstStyle/>
          <a:p>
            <a:pPr algn="ctr"/>
            <a:r>
              <a:rPr lang="ru-RU" b="1" dirty="0">
                <a:solidFill>
                  <a:schemeClr val="bg1"/>
                </a:solidFill>
                <a:latin typeface="Montserrat" panose="00000500000000000000" pitchFamily="2" charset="-52"/>
              </a:rPr>
              <a:t>Случайный Лес</a:t>
            </a:r>
          </a:p>
        </p:txBody>
      </p:sp>
      <p:sp>
        <p:nvSpPr>
          <p:cNvPr id="43" name="TextBox 42">
            <a:extLst>
              <a:ext uri="{FF2B5EF4-FFF2-40B4-BE49-F238E27FC236}">
                <a16:creationId xmlns:a16="http://schemas.microsoft.com/office/drawing/2014/main" id="{D9C72864-7F5B-7682-2F1A-ED693A061401}"/>
              </a:ext>
            </a:extLst>
          </p:cNvPr>
          <p:cNvSpPr txBox="1"/>
          <p:nvPr/>
        </p:nvSpPr>
        <p:spPr>
          <a:xfrm>
            <a:off x="7963726" y="5667913"/>
            <a:ext cx="1242649" cy="380104"/>
          </a:xfrm>
          <a:prstGeom prst="rect">
            <a:avLst/>
          </a:prstGeom>
          <a:noFill/>
        </p:spPr>
        <p:txBody>
          <a:bodyPr wrap="none" rtlCol="0">
            <a:spAutoFit/>
          </a:bodyPr>
          <a:lstStyle/>
          <a:p>
            <a:pPr algn="ctr"/>
            <a:r>
              <a:rPr lang="ru-RU" b="1" dirty="0" err="1">
                <a:solidFill>
                  <a:schemeClr val="bg1"/>
                </a:solidFill>
                <a:latin typeface="Montserrat" panose="00000500000000000000" pitchFamily="2" charset="-52"/>
              </a:rPr>
              <a:t>Стэкинг</a:t>
            </a:r>
            <a:endParaRPr lang="ru-RU" b="1" dirty="0">
              <a:solidFill>
                <a:schemeClr val="bg1"/>
              </a:solidFill>
              <a:latin typeface="Montserrat" panose="00000500000000000000" pitchFamily="2" charset="-52"/>
            </a:endParaRPr>
          </a:p>
        </p:txBody>
      </p:sp>
    </p:spTree>
    <p:extLst>
      <p:ext uri="{BB962C8B-B14F-4D97-AF65-F5344CB8AC3E}">
        <p14:creationId xmlns:p14="http://schemas.microsoft.com/office/powerpoint/2010/main" val="38493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0" grpId="0"/>
      <p:bldP spid="41" grpId="0"/>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cxnSp>
        <p:nvCxnSpPr>
          <p:cNvPr id="138" name="Google Shape;138;p26"/>
          <p:cNvCxnSpPr/>
          <p:nvPr/>
        </p:nvCxnSpPr>
        <p:spPr>
          <a:xfrm>
            <a:off x="650441" y="551958"/>
            <a:ext cx="10999919" cy="0"/>
          </a:xfrm>
          <a:prstGeom prst="straightConnector1">
            <a:avLst/>
          </a:prstGeom>
          <a:noFill/>
          <a:ln w="9525" cap="flat" cmpd="sng">
            <a:solidFill>
              <a:srgbClr val="666666"/>
            </a:solidFill>
            <a:prstDash val="solid"/>
            <a:round/>
            <a:headEnd type="none" w="med" len="med"/>
            <a:tailEnd type="none" w="med" len="med"/>
          </a:ln>
        </p:spPr>
      </p:cxnSp>
      <p:sp>
        <p:nvSpPr>
          <p:cNvPr id="139" name="Google Shape;139;p26"/>
          <p:cNvSpPr txBox="1"/>
          <p:nvPr/>
        </p:nvSpPr>
        <p:spPr>
          <a:xfrm>
            <a:off x="650441" y="676939"/>
            <a:ext cx="8058229" cy="882547"/>
          </a:xfrm>
          <a:prstGeom prst="rect">
            <a:avLst/>
          </a:prstGeom>
          <a:noFill/>
          <a:ln>
            <a:noFill/>
          </a:ln>
        </p:spPr>
        <p:txBody>
          <a:bodyPr spcFirstLastPara="1" wrap="square" lIns="0" tIns="121590" rIns="121590" bIns="121590" anchor="t" anchorCtr="0">
            <a:noAutofit/>
          </a:bodyPr>
          <a:lstStyle/>
          <a:p>
            <a:r>
              <a:rPr lang="ru-RU" sz="3990" b="1" dirty="0">
                <a:solidFill>
                  <a:srgbClr val="F3F3F3"/>
                </a:solidFill>
                <a:latin typeface="Montserrat" panose="020B0604020202020204" charset="-52"/>
                <a:ea typeface="Montserrat Black"/>
                <a:cs typeface="Montserrat Black"/>
                <a:sym typeface="Montserrat Black"/>
              </a:rPr>
              <a:t>Второй семестр: </a:t>
            </a:r>
            <a:r>
              <a:rPr lang="en-US" sz="3990" dirty="0">
                <a:solidFill>
                  <a:schemeClr val="bg2"/>
                </a:solidFill>
                <a:latin typeface="Montserrat Black"/>
                <a:ea typeface="Montserrat Black"/>
                <a:cs typeface="Montserrat Black"/>
                <a:sym typeface="Montserrat Black"/>
              </a:rPr>
              <a:t>6</a:t>
            </a:r>
            <a:r>
              <a:rPr lang="ru-RU" sz="3990" dirty="0">
                <a:solidFill>
                  <a:schemeClr val="bg2"/>
                </a:solidFill>
                <a:latin typeface="Montserrat Black"/>
                <a:ea typeface="Montserrat Black"/>
                <a:cs typeface="Montserrat Black"/>
                <a:sym typeface="Montserrat Black"/>
              </a:rPr>
              <a:t> недель</a:t>
            </a:r>
            <a:endParaRPr sz="3990" dirty="0">
              <a:solidFill>
                <a:schemeClr val="bg2"/>
              </a:solidFill>
              <a:latin typeface="Montserrat Black"/>
              <a:ea typeface="Montserrat Black"/>
              <a:cs typeface="Montserrat Black"/>
              <a:sym typeface="Montserrat Black"/>
            </a:endParaRPr>
          </a:p>
        </p:txBody>
      </p:sp>
      <p:sp>
        <p:nvSpPr>
          <p:cNvPr id="140" name="Google Shape;140;p26"/>
          <p:cNvSpPr txBox="1"/>
          <p:nvPr/>
        </p:nvSpPr>
        <p:spPr>
          <a:xfrm>
            <a:off x="499353" y="1567260"/>
            <a:ext cx="1732723" cy="1032950"/>
          </a:xfrm>
          <a:prstGeom prst="rect">
            <a:avLst/>
          </a:prstGeom>
          <a:noFill/>
          <a:ln>
            <a:noFill/>
          </a:ln>
        </p:spPr>
        <p:txBody>
          <a:bodyPr spcFirstLastPara="1" wrap="square" lIns="0" tIns="0" rIns="121590" bIns="121590" anchor="t" anchorCtr="0">
            <a:noAutofit/>
          </a:bodyPr>
          <a:lstStyle/>
          <a:p>
            <a:pPr algn="ctr">
              <a:spcBef>
                <a:spcPts val="1330"/>
              </a:spcBef>
            </a:pPr>
            <a:r>
              <a:rPr lang="ru-RU" sz="1596" b="1" dirty="0">
                <a:solidFill>
                  <a:srgbClr val="FFFFFF"/>
                </a:solidFill>
                <a:latin typeface="Montserrat"/>
                <a:ea typeface="Montserrat"/>
                <a:cs typeface="Montserrat"/>
                <a:sym typeface="Montserrat"/>
              </a:rPr>
              <a:t>Метрические модели машинного обучения</a:t>
            </a:r>
          </a:p>
        </p:txBody>
      </p:sp>
      <p:cxnSp>
        <p:nvCxnSpPr>
          <p:cNvPr id="141" name="Google Shape;141;p26"/>
          <p:cNvCxnSpPr/>
          <p:nvPr/>
        </p:nvCxnSpPr>
        <p:spPr>
          <a:xfrm>
            <a:off x="650441" y="2944550"/>
            <a:ext cx="10999919" cy="0"/>
          </a:xfrm>
          <a:prstGeom prst="straightConnector1">
            <a:avLst/>
          </a:prstGeom>
          <a:noFill/>
          <a:ln w="9525" cap="flat" cmpd="sng">
            <a:solidFill>
              <a:srgbClr val="666666"/>
            </a:solidFill>
            <a:prstDash val="solid"/>
            <a:round/>
            <a:headEnd type="none" w="med" len="med"/>
            <a:tailEnd type="none" w="med" len="med"/>
          </a:ln>
        </p:spPr>
      </p:cxnSp>
      <p:sp>
        <p:nvSpPr>
          <p:cNvPr id="142" name="Google Shape;142;p26"/>
          <p:cNvSpPr txBox="1"/>
          <p:nvPr/>
        </p:nvSpPr>
        <p:spPr>
          <a:xfrm>
            <a:off x="3231785" y="86413"/>
            <a:ext cx="5776055" cy="364270"/>
          </a:xfrm>
          <a:prstGeom prst="rect">
            <a:avLst/>
          </a:prstGeom>
          <a:noFill/>
          <a:ln>
            <a:noFill/>
          </a:ln>
        </p:spPr>
        <p:txBody>
          <a:bodyPr spcFirstLastPara="1" wrap="square" lIns="121590" tIns="121590" rIns="121590" bIns="121590" anchor="t" anchorCtr="0">
            <a:noAutofit/>
          </a:bodyPr>
          <a:lstStyle/>
          <a:p>
            <a:pPr algn="ctr"/>
            <a:r>
              <a:rPr lang="en-US" sz="1064">
                <a:solidFill>
                  <a:schemeClr val="dk1"/>
                </a:solidFill>
                <a:latin typeface="Montserrat"/>
                <a:ea typeface="Montserrat"/>
                <a:cs typeface="Montserrat"/>
                <a:sym typeface="Montserrat"/>
              </a:rPr>
              <a:t>Вебинар от ментора</a:t>
            </a:r>
            <a:endParaRPr sz="1064">
              <a:solidFill>
                <a:schemeClr val="dk1"/>
              </a:solidFill>
              <a:latin typeface="Montserrat"/>
              <a:ea typeface="Montserrat"/>
              <a:cs typeface="Montserrat"/>
              <a:sym typeface="Montserrat"/>
            </a:endParaRPr>
          </a:p>
          <a:p>
            <a:pPr algn="ctr"/>
            <a:endParaRPr sz="1064">
              <a:solidFill>
                <a:schemeClr val="dk1"/>
              </a:solidFill>
              <a:latin typeface="Montserrat"/>
              <a:ea typeface="Montserrat"/>
              <a:cs typeface="Montserrat"/>
              <a:sym typeface="Montserrat"/>
            </a:endParaRPr>
          </a:p>
        </p:txBody>
      </p:sp>
      <p:pic>
        <p:nvPicPr>
          <p:cNvPr id="143" name="Google Shape;143;p26"/>
          <p:cNvPicPr preferRelativeResize="0"/>
          <p:nvPr/>
        </p:nvPicPr>
        <p:blipFill>
          <a:blip r:embed="rId3">
            <a:alphaModFix/>
          </a:blip>
          <a:stretch>
            <a:fillRect/>
          </a:stretch>
        </p:blipFill>
        <p:spPr>
          <a:xfrm>
            <a:off x="650441" y="278276"/>
            <a:ext cx="541663" cy="116445"/>
          </a:xfrm>
          <a:prstGeom prst="rect">
            <a:avLst/>
          </a:prstGeom>
          <a:noFill/>
          <a:ln>
            <a:noFill/>
          </a:ln>
        </p:spPr>
      </p:pic>
      <p:sp>
        <p:nvSpPr>
          <p:cNvPr id="148" name="Google Shape;148;p26"/>
          <p:cNvSpPr/>
          <p:nvPr/>
        </p:nvSpPr>
        <p:spPr>
          <a:xfrm>
            <a:off x="1058145"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1</a:t>
            </a:r>
            <a:endParaRPr sz="2487" dirty="0">
              <a:solidFill>
                <a:schemeClr val="bg1"/>
              </a:solidFill>
            </a:endParaRPr>
          </a:p>
        </p:txBody>
      </p:sp>
      <p:sp>
        <p:nvSpPr>
          <p:cNvPr id="149" name="Google Shape;149;p26"/>
          <p:cNvSpPr/>
          <p:nvPr/>
        </p:nvSpPr>
        <p:spPr>
          <a:xfrm>
            <a:off x="2962619"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2</a:t>
            </a:r>
            <a:endParaRPr sz="2487" dirty="0">
              <a:solidFill>
                <a:schemeClr val="bg1"/>
              </a:solidFill>
            </a:endParaRPr>
          </a:p>
        </p:txBody>
      </p:sp>
      <p:sp>
        <p:nvSpPr>
          <p:cNvPr id="150" name="Google Shape;150;p26"/>
          <p:cNvSpPr/>
          <p:nvPr/>
        </p:nvSpPr>
        <p:spPr>
          <a:xfrm>
            <a:off x="4785300" y="2823212"/>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3</a:t>
            </a:r>
            <a:endParaRPr sz="2487" dirty="0">
              <a:solidFill>
                <a:schemeClr val="bg1"/>
              </a:solidFill>
            </a:endParaRPr>
          </a:p>
        </p:txBody>
      </p:sp>
      <p:sp>
        <p:nvSpPr>
          <p:cNvPr id="151" name="Google Shape;151;p26"/>
          <p:cNvSpPr/>
          <p:nvPr/>
        </p:nvSpPr>
        <p:spPr>
          <a:xfrm>
            <a:off x="6691067" y="2823213"/>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4</a:t>
            </a:r>
            <a:endParaRPr sz="2487" dirty="0">
              <a:solidFill>
                <a:schemeClr val="bg1"/>
              </a:solidFill>
            </a:endParaRPr>
          </a:p>
        </p:txBody>
      </p:sp>
      <p:sp>
        <p:nvSpPr>
          <p:cNvPr id="152" name="Google Shape;152;p26"/>
          <p:cNvSpPr txBox="1"/>
          <p:nvPr/>
        </p:nvSpPr>
        <p:spPr>
          <a:xfrm>
            <a:off x="353635" y="3404902"/>
            <a:ext cx="1780255" cy="650912"/>
          </a:xfrm>
          <a:prstGeom prst="rect">
            <a:avLst/>
          </a:prstGeom>
          <a:noFill/>
          <a:ln>
            <a:noFill/>
          </a:ln>
        </p:spPr>
        <p:txBody>
          <a:bodyPr spcFirstLastPara="1" wrap="square" lIns="0" tIns="0" rIns="121590" bIns="121590" anchor="t" anchorCtr="0">
            <a:noAutofit/>
          </a:bodyPr>
          <a:lstStyle/>
          <a:p>
            <a:pPr algn="ctr"/>
            <a:r>
              <a:rPr lang="ru-RU" sz="1596" dirty="0">
                <a:solidFill>
                  <a:srgbClr val="F0F0F0"/>
                </a:solidFill>
                <a:latin typeface="Montserrat"/>
                <a:ea typeface="Montserrat"/>
                <a:cs typeface="Montserrat"/>
                <a:sym typeface="Montserrat"/>
              </a:rPr>
              <a:t>Новое Введение</a:t>
            </a:r>
          </a:p>
          <a:p>
            <a:pPr algn="ctr"/>
            <a:endParaRPr sz="1596" dirty="0">
              <a:solidFill>
                <a:srgbClr val="F0F0F0"/>
              </a:solidFill>
              <a:latin typeface="Montserrat"/>
              <a:ea typeface="Montserrat"/>
              <a:cs typeface="Montserrat"/>
              <a:sym typeface="Montserrat"/>
            </a:endParaRPr>
          </a:p>
        </p:txBody>
      </p:sp>
      <p:sp>
        <p:nvSpPr>
          <p:cNvPr id="156" name="Google Shape;156;p26"/>
          <p:cNvSpPr/>
          <p:nvPr/>
        </p:nvSpPr>
        <p:spPr>
          <a:xfrm>
            <a:off x="10440865" y="2805106"/>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6</a:t>
            </a:r>
            <a:endParaRPr sz="2487" dirty="0">
              <a:solidFill>
                <a:schemeClr val="bg1"/>
              </a:solidFill>
            </a:endParaRPr>
          </a:p>
        </p:txBody>
      </p:sp>
      <p:sp>
        <p:nvSpPr>
          <p:cNvPr id="23" name="Google Shape;140;p26"/>
          <p:cNvSpPr txBox="1"/>
          <p:nvPr/>
        </p:nvSpPr>
        <p:spPr>
          <a:xfrm>
            <a:off x="2009871" y="1592259"/>
            <a:ext cx="2154724" cy="648584"/>
          </a:xfrm>
          <a:prstGeom prst="rect">
            <a:avLst/>
          </a:prstGeom>
          <a:noFill/>
          <a:ln>
            <a:noFill/>
          </a:ln>
        </p:spPr>
        <p:txBody>
          <a:bodyPr spcFirstLastPara="1" wrap="square" lIns="0" tIns="0" rIns="121590" bIns="121590" anchor="t" anchorCtr="0">
            <a:noAutofit/>
          </a:bodyPr>
          <a:lstStyle/>
          <a:p>
            <a:pPr algn="ctr">
              <a:spcBef>
                <a:spcPts val="1330"/>
              </a:spcBef>
            </a:pPr>
            <a:r>
              <a:rPr lang="ru-RU" sz="1596" b="1" dirty="0">
                <a:solidFill>
                  <a:srgbClr val="FFFFFF"/>
                </a:solidFill>
                <a:latin typeface="Montserrat"/>
                <a:ea typeface="Montserrat"/>
                <a:cs typeface="Montserrat"/>
                <a:sym typeface="Montserrat"/>
              </a:rPr>
              <a:t>Продвинутые методы кластеризации</a:t>
            </a:r>
            <a:endParaRPr sz="1596" b="1" dirty="0">
              <a:solidFill>
                <a:srgbClr val="FFFFFF"/>
              </a:solidFill>
              <a:latin typeface="Montserrat"/>
              <a:ea typeface="Montserrat"/>
              <a:cs typeface="Montserrat"/>
              <a:sym typeface="Montserrat"/>
            </a:endParaRPr>
          </a:p>
        </p:txBody>
      </p:sp>
      <p:sp>
        <p:nvSpPr>
          <p:cNvPr id="24" name="Google Shape;140;p26"/>
          <p:cNvSpPr txBox="1"/>
          <p:nvPr/>
        </p:nvSpPr>
        <p:spPr>
          <a:xfrm>
            <a:off x="4076464" y="1518752"/>
            <a:ext cx="1884948" cy="618182"/>
          </a:xfrm>
          <a:prstGeom prst="rect">
            <a:avLst/>
          </a:prstGeom>
          <a:noFill/>
          <a:ln>
            <a:noFill/>
          </a:ln>
        </p:spPr>
        <p:txBody>
          <a:bodyPr spcFirstLastPara="1" wrap="square" lIns="0" tIns="0" rIns="121590" bIns="121590" anchor="t" anchorCtr="0">
            <a:noAutofit/>
          </a:bodyPr>
          <a:lstStyle/>
          <a:p>
            <a:pPr algn="ctr">
              <a:spcBef>
                <a:spcPts val="1330"/>
              </a:spcBef>
            </a:pPr>
            <a:r>
              <a:rPr lang="ru-RU" sz="1596" b="1" dirty="0">
                <a:solidFill>
                  <a:srgbClr val="FFFFFF"/>
                </a:solidFill>
                <a:latin typeface="Montserrat"/>
                <a:ea typeface="Montserrat"/>
                <a:cs typeface="Montserrat"/>
                <a:sym typeface="Montserrat"/>
              </a:rPr>
              <a:t>Продвинутые методы машинного обучения</a:t>
            </a:r>
            <a:endParaRPr sz="1596" b="1" dirty="0">
              <a:solidFill>
                <a:srgbClr val="FFFFFF"/>
              </a:solidFill>
              <a:latin typeface="Montserrat"/>
              <a:ea typeface="Montserrat"/>
              <a:cs typeface="Montserrat"/>
              <a:sym typeface="Montserrat"/>
            </a:endParaRPr>
          </a:p>
        </p:txBody>
      </p:sp>
      <p:sp>
        <p:nvSpPr>
          <p:cNvPr id="25" name="Google Shape;140;p26"/>
          <p:cNvSpPr txBox="1"/>
          <p:nvPr/>
        </p:nvSpPr>
        <p:spPr>
          <a:xfrm>
            <a:off x="5971352" y="1809950"/>
            <a:ext cx="1959483" cy="901938"/>
          </a:xfrm>
          <a:prstGeom prst="rect">
            <a:avLst/>
          </a:prstGeom>
          <a:noFill/>
          <a:ln>
            <a:noFill/>
          </a:ln>
        </p:spPr>
        <p:txBody>
          <a:bodyPr spcFirstLastPara="1" wrap="square" lIns="0" tIns="0" rIns="121590" bIns="121590" anchor="t" anchorCtr="0">
            <a:noAutofit/>
          </a:bodyPr>
          <a:lstStyle/>
          <a:p>
            <a:pPr algn="ctr">
              <a:spcBef>
                <a:spcPts val="1330"/>
              </a:spcBef>
            </a:pPr>
            <a:r>
              <a:rPr lang="ru-RU" sz="1596" b="1" dirty="0">
                <a:solidFill>
                  <a:srgbClr val="FFFFFF"/>
                </a:solidFill>
                <a:latin typeface="Montserrat"/>
                <a:ea typeface="Montserrat"/>
                <a:cs typeface="Montserrat"/>
                <a:sym typeface="Montserrat"/>
              </a:rPr>
              <a:t>Деревья решений</a:t>
            </a:r>
            <a:endParaRPr sz="1596" b="1" dirty="0">
              <a:solidFill>
                <a:srgbClr val="FFFFFF"/>
              </a:solidFill>
              <a:latin typeface="Montserrat"/>
              <a:ea typeface="Montserrat"/>
              <a:cs typeface="Montserrat"/>
              <a:sym typeface="Montserrat"/>
            </a:endParaRPr>
          </a:p>
        </p:txBody>
      </p:sp>
      <p:sp>
        <p:nvSpPr>
          <p:cNvPr id="26" name="Google Shape;140;p26"/>
          <p:cNvSpPr txBox="1"/>
          <p:nvPr/>
        </p:nvSpPr>
        <p:spPr>
          <a:xfrm>
            <a:off x="7970994" y="1590507"/>
            <a:ext cx="1732723" cy="952608"/>
          </a:xfrm>
          <a:prstGeom prst="rect">
            <a:avLst/>
          </a:prstGeom>
          <a:noFill/>
          <a:ln>
            <a:noFill/>
          </a:ln>
        </p:spPr>
        <p:txBody>
          <a:bodyPr spcFirstLastPara="1" wrap="square" lIns="0" tIns="0" rIns="121590" bIns="121590" anchor="t" anchorCtr="0">
            <a:noAutofit/>
          </a:bodyPr>
          <a:lstStyle/>
          <a:p>
            <a:pPr algn="ctr">
              <a:spcBef>
                <a:spcPts val="1330"/>
              </a:spcBef>
            </a:pPr>
            <a:r>
              <a:rPr lang="ru-RU" sz="1596" b="1" dirty="0">
                <a:solidFill>
                  <a:srgbClr val="FFFFFF"/>
                </a:solidFill>
                <a:latin typeface="Montserrat"/>
                <a:ea typeface="Montserrat"/>
                <a:cs typeface="Montserrat"/>
                <a:sym typeface="Montserrat"/>
              </a:rPr>
              <a:t>Ансамблевые методы машинного обучения</a:t>
            </a:r>
            <a:endParaRPr sz="1596" b="1" dirty="0">
              <a:solidFill>
                <a:srgbClr val="FFFFFF"/>
              </a:solidFill>
              <a:latin typeface="Montserrat"/>
              <a:ea typeface="Montserrat"/>
              <a:cs typeface="Montserrat"/>
              <a:sym typeface="Montserrat"/>
            </a:endParaRPr>
          </a:p>
        </p:txBody>
      </p:sp>
      <p:sp>
        <p:nvSpPr>
          <p:cNvPr id="27" name="Google Shape;152;p26"/>
          <p:cNvSpPr txBox="1"/>
          <p:nvPr/>
        </p:nvSpPr>
        <p:spPr>
          <a:xfrm>
            <a:off x="263101" y="4966782"/>
            <a:ext cx="2132627" cy="1005606"/>
          </a:xfrm>
          <a:prstGeom prst="rect">
            <a:avLst/>
          </a:prstGeom>
          <a:noFill/>
          <a:ln>
            <a:noFill/>
          </a:ln>
        </p:spPr>
        <p:txBody>
          <a:bodyPr spcFirstLastPara="1" wrap="square" lIns="0" tIns="0" rIns="121590" bIns="121590" anchor="t" anchorCtr="0">
            <a:noAutofit/>
          </a:bodyPr>
          <a:lstStyle/>
          <a:p>
            <a:pPr algn="ctr"/>
            <a:r>
              <a:rPr lang="ru-RU" sz="1596" dirty="0">
                <a:solidFill>
                  <a:srgbClr val="F0F0F0"/>
                </a:solidFill>
                <a:latin typeface="Montserrat"/>
                <a:ea typeface="Montserrat"/>
                <a:cs typeface="Montserrat"/>
                <a:sym typeface="Montserrat"/>
              </a:rPr>
              <a:t>Используем расстояние для классификации, регрессии и визуализации</a:t>
            </a:r>
            <a:endParaRPr sz="1596" dirty="0">
              <a:solidFill>
                <a:srgbClr val="F0F0F0"/>
              </a:solidFill>
              <a:latin typeface="Montserrat"/>
              <a:ea typeface="Montserrat"/>
              <a:cs typeface="Montserrat"/>
              <a:sym typeface="Montserrat"/>
            </a:endParaRPr>
          </a:p>
        </p:txBody>
      </p:sp>
      <p:sp>
        <p:nvSpPr>
          <p:cNvPr id="28" name="Google Shape;152;p26"/>
          <p:cNvSpPr txBox="1"/>
          <p:nvPr/>
        </p:nvSpPr>
        <p:spPr>
          <a:xfrm>
            <a:off x="2098318" y="3396930"/>
            <a:ext cx="1894260" cy="1138856"/>
          </a:xfrm>
          <a:prstGeom prst="rect">
            <a:avLst/>
          </a:prstGeom>
          <a:noFill/>
          <a:ln>
            <a:noFill/>
          </a:ln>
        </p:spPr>
        <p:txBody>
          <a:bodyPr spcFirstLastPara="1" wrap="square" lIns="0" tIns="0" rIns="121590" bIns="121590" anchor="t" anchorCtr="0">
            <a:noAutofit/>
          </a:bodyPr>
          <a:lstStyle/>
          <a:p>
            <a:pPr algn="ctr"/>
            <a:r>
              <a:rPr lang="en-US" sz="1596" dirty="0">
                <a:solidFill>
                  <a:schemeClr val="bg1"/>
                </a:solidFill>
                <a:latin typeface="Montserrat"/>
                <a:ea typeface="Montserrat"/>
                <a:cs typeface="Montserrat"/>
                <a:sym typeface="Montserrat"/>
              </a:rPr>
              <a:t>DBSCAN </a:t>
            </a:r>
          </a:p>
          <a:p>
            <a:pPr algn="ctr"/>
            <a:r>
              <a:rPr lang="en-US" sz="1596" dirty="0">
                <a:solidFill>
                  <a:schemeClr val="bg1"/>
                </a:solidFill>
                <a:latin typeface="Montserrat"/>
                <a:ea typeface="Montserrat"/>
                <a:cs typeface="Montserrat"/>
                <a:sym typeface="Montserrat"/>
              </a:rPr>
              <a:t> EM   </a:t>
            </a:r>
            <a:r>
              <a:rPr lang="ru-RU" sz="1596" dirty="0">
                <a:solidFill>
                  <a:schemeClr val="bg1"/>
                </a:solidFill>
                <a:latin typeface="Montserrat"/>
                <a:ea typeface="Montserrat"/>
                <a:cs typeface="Montserrat"/>
                <a:sym typeface="Montserrat"/>
              </a:rPr>
              <a:t>Иерархическая  Спектральная</a:t>
            </a:r>
          </a:p>
        </p:txBody>
      </p:sp>
      <p:sp>
        <p:nvSpPr>
          <p:cNvPr id="30" name="Google Shape;152;p26"/>
          <p:cNvSpPr txBox="1"/>
          <p:nvPr/>
        </p:nvSpPr>
        <p:spPr>
          <a:xfrm>
            <a:off x="4286881" y="3323420"/>
            <a:ext cx="1684471" cy="650912"/>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Теорема Байеса и методы основанные на ней </a:t>
            </a:r>
          </a:p>
        </p:txBody>
      </p:sp>
      <p:sp>
        <p:nvSpPr>
          <p:cNvPr id="31" name="Google Shape;152;p26"/>
          <p:cNvSpPr txBox="1"/>
          <p:nvPr/>
        </p:nvSpPr>
        <p:spPr>
          <a:xfrm>
            <a:off x="4076464" y="5130153"/>
            <a:ext cx="2387710" cy="1005606"/>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Другие подходы к рисованию прямых (метод опорных векторов)</a:t>
            </a:r>
            <a:endParaRPr sz="1596" dirty="0">
              <a:solidFill>
                <a:schemeClr val="bg1"/>
              </a:solidFill>
              <a:latin typeface="Montserrat"/>
              <a:ea typeface="Montserrat"/>
              <a:cs typeface="Montserrat"/>
              <a:sym typeface="Montserrat"/>
            </a:endParaRPr>
          </a:p>
        </p:txBody>
      </p:sp>
      <p:sp>
        <p:nvSpPr>
          <p:cNvPr id="32" name="Google Shape;152;p26"/>
          <p:cNvSpPr txBox="1"/>
          <p:nvPr/>
        </p:nvSpPr>
        <p:spPr>
          <a:xfrm>
            <a:off x="6002244" y="3247502"/>
            <a:ext cx="1897698" cy="650912"/>
          </a:xfrm>
          <a:prstGeom prst="rect">
            <a:avLst/>
          </a:prstGeom>
          <a:noFill/>
          <a:ln>
            <a:noFill/>
          </a:ln>
        </p:spPr>
        <p:txBody>
          <a:bodyPr spcFirstLastPara="1" wrap="square" lIns="0" tIns="0" rIns="121590" bIns="121590" anchor="t" anchorCtr="0">
            <a:noAutofit/>
          </a:bodyPr>
          <a:lstStyle/>
          <a:p>
            <a:pPr algn="ctr"/>
            <a:r>
              <a:rPr lang="ru-RU" sz="1596" dirty="0">
                <a:solidFill>
                  <a:schemeClr val="bg1"/>
                </a:solidFill>
                <a:latin typeface="Montserrat"/>
                <a:ea typeface="Montserrat"/>
                <a:cs typeface="Montserrat"/>
                <a:sym typeface="Montserrat"/>
              </a:rPr>
              <a:t>Деревья решений для классификации и регрессии</a:t>
            </a:r>
            <a:endParaRPr sz="1596" dirty="0">
              <a:solidFill>
                <a:schemeClr val="bg1"/>
              </a:solidFill>
              <a:latin typeface="Montserrat"/>
              <a:ea typeface="Montserrat"/>
              <a:cs typeface="Montserrat"/>
              <a:sym typeface="Montserrat"/>
            </a:endParaRPr>
          </a:p>
        </p:txBody>
      </p:sp>
      <p:sp>
        <p:nvSpPr>
          <p:cNvPr id="34" name="Google Shape;152;p26"/>
          <p:cNvSpPr txBox="1"/>
          <p:nvPr/>
        </p:nvSpPr>
        <p:spPr>
          <a:xfrm>
            <a:off x="7785981" y="3270589"/>
            <a:ext cx="2109458" cy="1046143"/>
          </a:xfrm>
          <a:prstGeom prst="rect">
            <a:avLst/>
          </a:prstGeom>
          <a:noFill/>
          <a:ln>
            <a:noFill/>
          </a:ln>
        </p:spPr>
        <p:txBody>
          <a:bodyPr spcFirstLastPara="1" wrap="square" lIns="0" tIns="0" rIns="121590" bIns="121590" anchor="t" anchorCtr="0">
            <a:noAutofit/>
          </a:bodyPr>
          <a:lstStyle/>
          <a:p>
            <a:pPr algn="ctr"/>
            <a:r>
              <a:rPr lang="ru-RU" sz="1596" dirty="0" err="1">
                <a:solidFill>
                  <a:schemeClr val="bg1"/>
                </a:solidFill>
                <a:latin typeface="Montserrat"/>
                <a:ea typeface="Montserrat"/>
                <a:cs typeface="Montserrat"/>
                <a:sym typeface="Montserrat"/>
              </a:rPr>
              <a:t>Бэггинг</a:t>
            </a:r>
            <a:r>
              <a:rPr lang="ru-RU" sz="1596" dirty="0">
                <a:solidFill>
                  <a:schemeClr val="bg1"/>
                </a:solidFill>
                <a:latin typeface="Montserrat"/>
                <a:ea typeface="Montserrat"/>
                <a:cs typeface="Montserrat"/>
                <a:sym typeface="Montserrat"/>
              </a:rPr>
              <a:t> и случайный лес</a:t>
            </a:r>
            <a:endParaRPr sz="1596" dirty="0">
              <a:solidFill>
                <a:schemeClr val="bg1"/>
              </a:solidFill>
              <a:latin typeface="Montserrat"/>
              <a:ea typeface="Montserrat"/>
              <a:cs typeface="Montserrat"/>
              <a:sym typeface="Montserrat"/>
            </a:endParaRPr>
          </a:p>
        </p:txBody>
      </p:sp>
      <p:sp>
        <p:nvSpPr>
          <p:cNvPr id="35" name="Google Shape;152;p26"/>
          <p:cNvSpPr txBox="1"/>
          <p:nvPr/>
        </p:nvSpPr>
        <p:spPr>
          <a:xfrm>
            <a:off x="8004860" y="5132986"/>
            <a:ext cx="1836257" cy="1005606"/>
          </a:xfrm>
          <a:prstGeom prst="rect">
            <a:avLst/>
          </a:prstGeom>
          <a:noFill/>
          <a:ln>
            <a:noFill/>
          </a:ln>
        </p:spPr>
        <p:txBody>
          <a:bodyPr spcFirstLastPara="1" wrap="square" lIns="0" tIns="0" rIns="121590" bIns="121590" anchor="t" anchorCtr="0">
            <a:noAutofit/>
          </a:bodyPr>
          <a:lstStyle/>
          <a:p>
            <a:pPr algn="ctr"/>
            <a:r>
              <a:rPr lang="ru-RU" sz="1596" b="1" dirty="0">
                <a:solidFill>
                  <a:schemeClr val="bg1"/>
                </a:solidFill>
                <a:latin typeface="Montserrat"/>
                <a:ea typeface="Montserrat"/>
                <a:cs typeface="Montserrat"/>
                <a:sym typeface="Montserrat"/>
              </a:rPr>
              <a:t>Градиентный </a:t>
            </a:r>
            <a:r>
              <a:rPr lang="ru-RU" sz="1596" b="1" dirty="0" err="1">
                <a:solidFill>
                  <a:schemeClr val="bg1"/>
                </a:solidFill>
                <a:latin typeface="Montserrat"/>
                <a:ea typeface="Montserrat"/>
                <a:cs typeface="Montserrat"/>
                <a:sym typeface="Montserrat"/>
              </a:rPr>
              <a:t>бустинг</a:t>
            </a:r>
            <a:endParaRPr lang="ru-RU" sz="1596" b="1" dirty="0">
              <a:solidFill>
                <a:schemeClr val="bg1"/>
              </a:solidFill>
              <a:latin typeface="Montserrat"/>
              <a:ea typeface="Montserrat"/>
              <a:cs typeface="Montserrat"/>
              <a:sym typeface="Montserrat"/>
            </a:endParaRPr>
          </a:p>
          <a:p>
            <a:pPr algn="ctr"/>
            <a:r>
              <a:rPr lang="en-US" sz="1596" b="1" dirty="0">
                <a:solidFill>
                  <a:schemeClr val="bg1"/>
                </a:solidFill>
                <a:latin typeface="Montserrat"/>
                <a:ea typeface="Montserrat"/>
                <a:cs typeface="Montserrat"/>
                <a:sym typeface="Montserrat"/>
              </a:rPr>
              <a:t>XGBOOST, </a:t>
            </a:r>
            <a:r>
              <a:rPr lang="en-US" sz="1596" b="1" dirty="0" err="1">
                <a:solidFill>
                  <a:schemeClr val="bg1"/>
                </a:solidFill>
                <a:latin typeface="Montserrat"/>
                <a:ea typeface="Montserrat"/>
                <a:cs typeface="Montserrat"/>
                <a:sym typeface="Montserrat"/>
              </a:rPr>
              <a:t>CatBoost</a:t>
            </a:r>
            <a:r>
              <a:rPr lang="en-US" sz="1596" b="1" dirty="0">
                <a:solidFill>
                  <a:schemeClr val="bg1"/>
                </a:solidFill>
                <a:latin typeface="Montserrat"/>
                <a:ea typeface="Montserrat"/>
                <a:cs typeface="Montserrat"/>
                <a:sym typeface="Montserrat"/>
              </a:rPr>
              <a:t> </a:t>
            </a:r>
            <a:endParaRPr sz="1596" b="1" dirty="0">
              <a:solidFill>
                <a:schemeClr val="bg1"/>
              </a:solidFill>
              <a:latin typeface="Montserrat"/>
              <a:ea typeface="Montserrat"/>
              <a:cs typeface="Montserrat"/>
              <a:sym typeface="Montserrat"/>
            </a:endParaRPr>
          </a:p>
        </p:txBody>
      </p:sp>
      <p:sp>
        <p:nvSpPr>
          <p:cNvPr id="37" name="Прямоугольник 36">
            <a:extLst>
              <a:ext uri="{FF2B5EF4-FFF2-40B4-BE49-F238E27FC236}">
                <a16:creationId xmlns:a16="http://schemas.microsoft.com/office/drawing/2014/main" id="{B7D6AF76-7094-4E24-B563-1428F736C371}"/>
              </a:ext>
            </a:extLst>
          </p:cNvPr>
          <p:cNvSpPr/>
          <p:nvPr/>
        </p:nvSpPr>
        <p:spPr>
          <a:xfrm>
            <a:off x="11625410" y="-230689"/>
            <a:ext cx="357790" cy="665439"/>
          </a:xfrm>
          <a:prstGeom prst="rect">
            <a:avLst/>
          </a:prstGeom>
        </p:spPr>
        <p:txBody>
          <a:bodyPr wrap="none">
            <a:spAutoFit/>
          </a:bodyPr>
          <a:lstStyle/>
          <a:p>
            <a:r>
              <a:rPr lang="en-US" sz="3724" dirty="0">
                <a:solidFill>
                  <a:schemeClr val="bg1"/>
                </a:solidFill>
                <a:latin typeface="Verdana" panose="020B0604030504040204" pitchFamily="34" charset="0"/>
                <a:ea typeface="Verdana" panose="020B0604030504040204" pitchFamily="34" charset="0"/>
              </a:rPr>
              <a:t>.</a:t>
            </a:r>
            <a:endParaRPr lang="ru-RU" sz="3724" dirty="0">
              <a:solidFill>
                <a:schemeClr val="bg1"/>
              </a:solidFill>
              <a:latin typeface="Verdana" panose="020B0604030504040204" pitchFamily="34" charset="0"/>
              <a:ea typeface="Verdana" panose="020B0604030504040204" pitchFamily="34" charset="0"/>
            </a:endParaRPr>
          </a:p>
        </p:txBody>
      </p:sp>
      <p:sp>
        <p:nvSpPr>
          <p:cNvPr id="36" name="Google Shape;140;p26"/>
          <p:cNvSpPr txBox="1"/>
          <p:nvPr/>
        </p:nvSpPr>
        <p:spPr>
          <a:xfrm>
            <a:off x="9915979" y="1742907"/>
            <a:ext cx="1732723" cy="952608"/>
          </a:xfrm>
          <a:prstGeom prst="rect">
            <a:avLst/>
          </a:prstGeom>
          <a:noFill/>
          <a:ln>
            <a:noFill/>
          </a:ln>
        </p:spPr>
        <p:txBody>
          <a:bodyPr spcFirstLastPara="1" wrap="square" lIns="0" tIns="0" rIns="121590" bIns="121590" anchor="t" anchorCtr="0">
            <a:noAutofit/>
          </a:bodyPr>
          <a:lstStyle/>
          <a:p>
            <a:pPr algn="ctr">
              <a:spcBef>
                <a:spcPts val="1330"/>
              </a:spcBef>
            </a:pPr>
            <a:r>
              <a:rPr lang="ru-RU" sz="1596" b="1" dirty="0">
                <a:solidFill>
                  <a:srgbClr val="FFFFFF"/>
                </a:solidFill>
                <a:latin typeface="Montserrat"/>
                <a:ea typeface="Montserrat"/>
                <a:cs typeface="Montserrat"/>
                <a:sym typeface="Montserrat"/>
              </a:rPr>
              <a:t>Поиск аномалий</a:t>
            </a:r>
            <a:endParaRPr sz="1596" b="1" dirty="0">
              <a:solidFill>
                <a:srgbClr val="FFFFFF"/>
              </a:solidFill>
              <a:latin typeface="Montserrat"/>
              <a:ea typeface="Montserrat"/>
              <a:cs typeface="Montserrat"/>
              <a:sym typeface="Montserrat"/>
            </a:endParaRPr>
          </a:p>
        </p:txBody>
      </p:sp>
      <p:sp>
        <p:nvSpPr>
          <p:cNvPr id="38" name="Google Shape;152;p26"/>
          <p:cNvSpPr txBox="1"/>
          <p:nvPr/>
        </p:nvSpPr>
        <p:spPr>
          <a:xfrm>
            <a:off x="9757208" y="3169492"/>
            <a:ext cx="2146339" cy="1619791"/>
          </a:xfrm>
          <a:prstGeom prst="rect">
            <a:avLst/>
          </a:prstGeom>
          <a:noFill/>
          <a:ln>
            <a:noFill/>
          </a:ln>
        </p:spPr>
        <p:txBody>
          <a:bodyPr spcFirstLastPara="1" wrap="square" lIns="0" tIns="0" rIns="121590" bIns="121590" anchor="t" anchorCtr="0">
            <a:noAutofit/>
          </a:bodyPr>
          <a:lstStyle/>
          <a:p>
            <a:pPr algn="ctr"/>
            <a:r>
              <a:rPr lang="ru-RU" sz="1596" dirty="0">
                <a:solidFill>
                  <a:schemeClr val="tx1">
                    <a:lumMod val="90000"/>
                    <a:lumOff val="10000"/>
                  </a:schemeClr>
                </a:solidFill>
                <a:latin typeface="Montserrat"/>
                <a:ea typeface="Montserrat"/>
                <a:cs typeface="Montserrat"/>
                <a:sym typeface="Montserrat"/>
              </a:rPr>
              <a:t>Отличие поиска аномалий от просто классификации</a:t>
            </a:r>
          </a:p>
          <a:p>
            <a:pPr algn="ctr"/>
            <a:r>
              <a:rPr lang="ru-RU" sz="1596" dirty="0">
                <a:solidFill>
                  <a:schemeClr val="tx1">
                    <a:lumMod val="90000"/>
                    <a:lumOff val="10000"/>
                  </a:schemeClr>
                </a:solidFill>
                <a:latin typeface="Montserrat"/>
                <a:ea typeface="Montserrat"/>
                <a:cs typeface="Montserrat"/>
                <a:sym typeface="Montserrat"/>
              </a:rPr>
              <a:t>Ключевые подходы</a:t>
            </a:r>
            <a:endParaRPr sz="1596" dirty="0">
              <a:solidFill>
                <a:schemeClr val="tx1">
                  <a:lumMod val="90000"/>
                  <a:lumOff val="10000"/>
                </a:schemeClr>
              </a:solidFill>
              <a:latin typeface="Montserrat"/>
              <a:ea typeface="Montserrat"/>
              <a:cs typeface="Montserrat"/>
              <a:sym typeface="Montserrat"/>
            </a:endParaRPr>
          </a:p>
        </p:txBody>
      </p:sp>
      <p:sp>
        <p:nvSpPr>
          <p:cNvPr id="39" name="Google Shape;152;p26"/>
          <p:cNvSpPr txBox="1"/>
          <p:nvPr/>
        </p:nvSpPr>
        <p:spPr>
          <a:xfrm>
            <a:off x="9904578" y="4905142"/>
            <a:ext cx="1998970" cy="1005606"/>
          </a:xfrm>
          <a:prstGeom prst="rect">
            <a:avLst/>
          </a:prstGeom>
          <a:noFill/>
          <a:ln>
            <a:noFill/>
          </a:ln>
        </p:spPr>
        <p:txBody>
          <a:bodyPr spcFirstLastPara="1" wrap="square" lIns="0" tIns="0" rIns="121590" bIns="121590" anchor="t" anchorCtr="0">
            <a:noAutofit/>
          </a:bodyPr>
          <a:lstStyle/>
          <a:p>
            <a:pPr algn="ctr"/>
            <a:endParaRPr lang="ru-RU" sz="1596" dirty="0">
              <a:solidFill>
                <a:schemeClr val="tx1">
                  <a:lumMod val="90000"/>
                  <a:lumOff val="10000"/>
                </a:schemeClr>
              </a:solidFill>
              <a:latin typeface="Montserrat"/>
              <a:ea typeface="Montserrat"/>
              <a:cs typeface="Montserrat"/>
              <a:sym typeface="Montserrat"/>
            </a:endParaRPr>
          </a:p>
          <a:p>
            <a:pPr algn="ctr"/>
            <a:r>
              <a:rPr lang="ru-RU" sz="1596" dirty="0">
                <a:solidFill>
                  <a:schemeClr val="tx1">
                    <a:lumMod val="90000"/>
                    <a:lumOff val="10000"/>
                  </a:schemeClr>
                </a:solidFill>
                <a:latin typeface="Montserrat"/>
                <a:ea typeface="Montserrat"/>
                <a:cs typeface="Montserrat"/>
                <a:sym typeface="Montserrat"/>
              </a:rPr>
              <a:t>Разбор полетов</a:t>
            </a:r>
          </a:p>
          <a:p>
            <a:pPr algn="ctr"/>
            <a:r>
              <a:rPr lang="ru-RU" sz="1596" dirty="0">
                <a:solidFill>
                  <a:schemeClr val="tx1">
                    <a:lumMod val="90000"/>
                    <a:lumOff val="10000"/>
                  </a:schemeClr>
                </a:solidFill>
                <a:latin typeface="Montserrat"/>
                <a:ea typeface="Montserrat"/>
                <a:cs typeface="Montserrat"/>
                <a:sym typeface="Montserrat"/>
              </a:rPr>
              <a:t>Итоги Семестра</a:t>
            </a:r>
            <a:endParaRPr sz="1596" dirty="0">
              <a:solidFill>
                <a:schemeClr val="tx1">
                  <a:lumMod val="90000"/>
                  <a:lumOff val="10000"/>
                </a:schemeClr>
              </a:solidFill>
              <a:latin typeface="Montserrat"/>
              <a:ea typeface="Montserrat"/>
              <a:cs typeface="Montserrat"/>
              <a:sym typeface="Montserrat"/>
            </a:endParaRPr>
          </a:p>
        </p:txBody>
      </p:sp>
      <p:sp>
        <p:nvSpPr>
          <p:cNvPr id="43" name="Google Shape;156;p26"/>
          <p:cNvSpPr/>
          <p:nvPr/>
        </p:nvSpPr>
        <p:spPr>
          <a:xfrm>
            <a:off x="8492861" y="2830757"/>
            <a:ext cx="278888" cy="278888"/>
          </a:xfrm>
          <a:prstGeom prst="ellipse">
            <a:avLst/>
          </a:prstGeom>
          <a:solidFill>
            <a:srgbClr val="01C601"/>
          </a:solidFill>
          <a:ln>
            <a:noFill/>
          </a:ln>
        </p:spPr>
        <p:txBody>
          <a:bodyPr spcFirstLastPara="1" wrap="square" lIns="121590" tIns="121590" rIns="121590" bIns="121590" anchor="ctr" anchorCtr="0">
            <a:noAutofit/>
          </a:bodyPr>
          <a:lstStyle/>
          <a:p>
            <a:pPr algn="ctr"/>
            <a:r>
              <a:rPr lang="ru-RU" sz="2487" dirty="0">
                <a:solidFill>
                  <a:schemeClr val="bg1"/>
                </a:solidFill>
              </a:rPr>
              <a:t>5</a:t>
            </a:r>
            <a:endParaRPr sz="2487" dirty="0">
              <a:solidFill>
                <a:schemeClr val="bg1"/>
              </a:solidFill>
            </a:endParaRPr>
          </a:p>
        </p:txBody>
      </p:sp>
    </p:spTree>
    <p:extLst>
      <p:ext uri="{BB962C8B-B14F-4D97-AF65-F5344CB8AC3E}">
        <p14:creationId xmlns:p14="http://schemas.microsoft.com/office/powerpoint/2010/main" val="175963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p:nvPr/>
        </p:nvSpPr>
        <p:spPr>
          <a:xfrm>
            <a:off x="1400205" y="1918861"/>
            <a:ext cx="10730063" cy="4711757"/>
          </a:xfrm>
          <a:prstGeom prst="rect">
            <a:avLst/>
          </a:prstGeom>
          <a:noFill/>
          <a:ln>
            <a:noFill/>
          </a:ln>
        </p:spPr>
        <p:txBody>
          <a:bodyPr spcFirstLastPara="1" wrap="square" lIns="0" tIns="0" rIns="121590" bIns="121590" anchor="t" anchorCtr="0">
            <a:noAutofit/>
          </a:bodyPr>
          <a:lstStyle/>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sym typeface="Montserrat"/>
              </a:rPr>
              <a:t>В предыдущей серии</a:t>
            </a:r>
          </a:p>
          <a:p>
            <a:pPr marL="478764" indent="-380019">
              <a:lnSpc>
                <a:spcPct val="115000"/>
              </a:lnSpc>
              <a:spcBef>
                <a:spcPts val="1330"/>
              </a:spcBef>
              <a:buClr>
                <a:schemeClr val="bg1"/>
              </a:buClr>
              <a:buFont typeface="Courier New" panose="02070309020205020404" pitchFamily="49" charset="0"/>
              <a:buChar char="o"/>
            </a:pPr>
            <a:r>
              <a:rPr lang="ru-RU" sz="2261" b="1" dirty="0">
                <a:solidFill>
                  <a:schemeClr val="bg1"/>
                </a:solidFill>
                <a:latin typeface="Montserrat"/>
                <a:sym typeface="Montserrat"/>
              </a:rPr>
              <a:t>Ансамбли Моделей Машинного Обучения</a:t>
            </a:r>
          </a:p>
          <a:p>
            <a:pPr marL="478764" indent="-380019">
              <a:lnSpc>
                <a:spcPct val="115000"/>
              </a:lnSpc>
              <a:spcBef>
                <a:spcPts val="1330"/>
              </a:spcBef>
              <a:buClr>
                <a:schemeClr val="bg1"/>
              </a:buClr>
              <a:buFont typeface="Courier New" panose="02070309020205020404" pitchFamily="49" charset="0"/>
              <a:buChar char="o"/>
            </a:pPr>
            <a:r>
              <a:rPr lang="ru-RU" sz="2261" dirty="0">
                <a:solidFill>
                  <a:schemeClr val="tx1">
                    <a:lumMod val="90000"/>
                    <a:lumOff val="10000"/>
                  </a:schemeClr>
                </a:solidFill>
                <a:latin typeface="Montserrat"/>
                <a:ea typeface="Montserrat"/>
                <a:cs typeface="Montserrat"/>
                <a:sym typeface="Montserrat"/>
              </a:rPr>
              <a:t>Рефлексия</a:t>
            </a:r>
            <a:endParaRPr sz="2261" dirty="0">
              <a:solidFill>
                <a:schemeClr val="tx1">
                  <a:lumMod val="90000"/>
                  <a:lumOff val="10000"/>
                </a:schemeClr>
              </a:solidFill>
              <a:latin typeface="Montserrat"/>
              <a:ea typeface="Montserrat"/>
              <a:cs typeface="Montserrat"/>
              <a:sym typeface="Montserrat"/>
            </a:endParaRPr>
          </a:p>
        </p:txBody>
      </p:sp>
      <p:sp>
        <p:nvSpPr>
          <p:cNvPr id="164" name="Google Shape;164;p27"/>
          <p:cNvSpPr txBox="1"/>
          <p:nvPr/>
        </p:nvSpPr>
        <p:spPr>
          <a:xfrm>
            <a:off x="799394" y="800509"/>
            <a:ext cx="5320418" cy="909678"/>
          </a:xfrm>
          <a:prstGeom prst="rect">
            <a:avLst/>
          </a:prstGeom>
          <a:noFill/>
          <a:ln>
            <a:noFill/>
          </a:ln>
        </p:spPr>
        <p:txBody>
          <a:bodyPr spcFirstLastPara="1" wrap="square" lIns="0" tIns="121590" rIns="121590" bIns="121590" anchor="t" anchorCtr="0">
            <a:noAutofit/>
          </a:bodyPr>
          <a:lstStyle/>
          <a:p>
            <a:r>
              <a:rPr lang="en-US" sz="2394" dirty="0" err="1">
                <a:solidFill>
                  <a:srgbClr val="01C601"/>
                </a:solidFill>
                <a:latin typeface="Montserrat Black"/>
                <a:ea typeface="Montserrat Black"/>
                <a:cs typeface="Montserrat Black"/>
                <a:sym typeface="Montserrat Black"/>
              </a:rPr>
              <a:t>План</a:t>
            </a:r>
            <a:r>
              <a:rPr lang="en-US" sz="2394" dirty="0">
                <a:solidFill>
                  <a:srgbClr val="01C601"/>
                </a:solidFill>
                <a:latin typeface="Montserrat Black"/>
                <a:ea typeface="Montserrat Black"/>
                <a:cs typeface="Montserrat Black"/>
                <a:sym typeface="Montserrat Black"/>
              </a:rPr>
              <a:t> </a:t>
            </a:r>
            <a:r>
              <a:rPr lang="en-US" sz="2394" dirty="0" err="1">
                <a:solidFill>
                  <a:srgbClr val="01C601"/>
                </a:solidFill>
                <a:latin typeface="Montserrat Black"/>
                <a:ea typeface="Montserrat Black"/>
                <a:cs typeface="Montserrat Black"/>
                <a:sym typeface="Montserrat Black"/>
              </a:rPr>
              <a:t>вебинара</a:t>
            </a:r>
            <a:endParaRPr sz="2394" dirty="0">
              <a:solidFill>
                <a:srgbClr val="01C601"/>
              </a:solidFill>
              <a:latin typeface="Montserrat Black"/>
              <a:ea typeface="Montserrat Black"/>
              <a:cs typeface="Montserrat Black"/>
              <a:sym typeface="Montserrat Black"/>
            </a:endParaRPr>
          </a:p>
        </p:txBody>
      </p:sp>
      <p:sp>
        <p:nvSpPr>
          <p:cNvPr id="165" name="Google Shape;165;p27"/>
          <p:cNvSpPr/>
          <p:nvPr/>
        </p:nvSpPr>
        <p:spPr>
          <a:xfrm>
            <a:off x="751918" y="2160578"/>
            <a:ext cx="390417" cy="390417"/>
          </a:xfrm>
          <a:custGeom>
            <a:avLst/>
            <a:gdLst/>
            <a:ahLst/>
            <a:cxnLst/>
            <a:rect l="l" t="t" r="r" b="b"/>
            <a:pathLst>
              <a:path w="176" h="176" extrusionOk="0">
                <a:moveTo>
                  <a:pt x="100" y="72"/>
                </a:moveTo>
                <a:cubicBezTo>
                  <a:pt x="140" y="72"/>
                  <a:pt x="140" y="72"/>
                  <a:pt x="140" y="72"/>
                </a:cubicBezTo>
                <a:cubicBezTo>
                  <a:pt x="142" y="72"/>
                  <a:pt x="144" y="70"/>
                  <a:pt x="144" y="68"/>
                </a:cubicBezTo>
                <a:cubicBezTo>
                  <a:pt x="144" y="66"/>
                  <a:pt x="142" y="64"/>
                  <a:pt x="140" y="64"/>
                </a:cubicBezTo>
                <a:cubicBezTo>
                  <a:pt x="100" y="64"/>
                  <a:pt x="100" y="64"/>
                  <a:pt x="100" y="64"/>
                </a:cubicBezTo>
                <a:cubicBezTo>
                  <a:pt x="98" y="64"/>
                  <a:pt x="96" y="66"/>
                  <a:pt x="96" y="68"/>
                </a:cubicBezTo>
                <a:cubicBezTo>
                  <a:pt x="96" y="70"/>
                  <a:pt x="98" y="72"/>
                  <a:pt x="100" y="72"/>
                </a:cubicBezTo>
                <a:moveTo>
                  <a:pt x="100" y="56"/>
                </a:moveTo>
                <a:cubicBezTo>
                  <a:pt x="124" y="56"/>
                  <a:pt x="124" y="56"/>
                  <a:pt x="124" y="56"/>
                </a:cubicBezTo>
                <a:cubicBezTo>
                  <a:pt x="126" y="56"/>
                  <a:pt x="128" y="54"/>
                  <a:pt x="128" y="52"/>
                </a:cubicBezTo>
                <a:cubicBezTo>
                  <a:pt x="128" y="50"/>
                  <a:pt x="126" y="48"/>
                  <a:pt x="124" y="48"/>
                </a:cubicBezTo>
                <a:cubicBezTo>
                  <a:pt x="100" y="48"/>
                  <a:pt x="100" y="48"/>
                  <a:pt x="100" y="48"/>
                </a:cubicBezTo>
                <a:cubicBezTo>
                  <a:pt x="98" y="48"/>
                  <a:pt x="96" y="50"/>
                  <a:pt x="96" y="52"/>
                </a:cubicBezTo>
                <a:cubicBezTo>
                  <a:pt x="96" y="54"/>
                  <a:pt x="98" y="56"/>
                  <a:pt x="100" y="56"/>
                </a:cubicBezTo>
                <a:moveTo>
                  <a:pt x="100" y="88"/>
                </a:moveTo>
                <a:cubicBezTo>
                  <a:pt x="116" y="88"/>
                  <a:pt x="116" y="88"/>
                  <a:pt x="116" y="88"/>
                </a:cubicBezTo>
                <a:cubicBezTo>
                  <a:pt x="118" y="88"/>
                  <a:pt x="120" y="86"/>
                  <a:pt x="120" y="84"/>
                </a:cubicBezTo>
                <a:cubicBezTo>
                  <a:pt x="120" y="82"/>
                  <a:pt x="118" y="80"/>
                  <a:pt x="116" y="80"/>
                </a:cubicBezTo>
                <a:cubicBezTo>
                  <a:pt x="100" y="80"/>
                  <a:pt x="100" y="80"/>
                  <a:pt x="100" y="80"/>
                </a:cubicBezTo>
                <a:cubicBezTo>
                  <a:pt x="98" y="80"/>
                  <a:pt x="96" y="82"/>
                  <a:pt x="96" y="84"/>
                </a:cubicBezTo>
                <a:cubicBezTo>
                  <a:pt x="96" y="86"/>
                  <a:pt x="98" y="88"/>
                  <a:pt x="100" y="88"/>
                </a:cubicBezTo>
                <a:moveTo>
                  <a:pt x="40" y="104"/>
                </a:moveTo>
                <a:cubicBezTo>
                  <a:pt x="72" y="104"/>
                  <a:pt x="72" y="104"/>
                  <a:pt x="72" y="104"/>
                </a:cubicBezTo>
                <a:cubicBezTo>
                  <a:pt x="76" y="104"/>
                  <a:pt x="80" y="100"/>
                  <a:pt x="80" y="96"/>
                </a:cubicBezTo>
                <a:cubicBezTo>
                  <a:pt x="80" y="56"/>
                  <a:pt x="80" y="56"/>
                  <a:pt x="80" y="56"/>
                </a:cubicBezTo>
                <a:cubicBezTo>
                  <a:pt x="80" y="52"/>
                  <a:pt x="76" y="48"/>
                  <a:pt x="72" y="48"/>
                </a:cubicBezTo>
                <a:cubicBezTo>
                  <a:pt x="40" y="48"/>
                  <a:pt x="40" y="48"/>
                  <a:pt x="40" y="48"/>
                </a:cubicBezTo>
                <a:cubicBezTo>
                  <a:pt x="36" y="48"/>
                  <a:pt x="32" y="52"/>
                  <a:pt x="32" y="56"/>
                </a:cubicBezTo>
                <a:cubicBezTo>
                  <a:pt x="32" y="96"/>
                  <a:pt x="32" y="96"/>
                  <a:pt x="32" y="96"/>
                </a:cubicBezTo>
                <a:cubicBezTo>
                  <a:pt x="32" y="100"/>
                  <a:pt x="36" y="104"/>
                  <a:pt x="40" y="104"/>
                </a:cubicBezTo>
                <a:moveTo>
                  <a:pt x="40" y="56"/>
                </a:moveTo>
                <a:cubicBezTo>
                  <a:pt x="72" y="56"/>
                  <a:pt x="72" y="56"/>
                  <a:pt x="72" y="56"/>
                </a:cubicBezTo>
                <a:cubicBezTo>
                  <a:pt x="72" y="96"/>
                  <a:pt x="72" y="96"/>
                  <a:pt x="72" y="96"/>
                </a:cubicBezTo>
                <a:cubicBezTo>
                  <a:pt x="40" y="96"/>
                  <a:pt x="40" y="96"/>
                  <a:pt x="40" y="96"/>
                </a:cubicBezTo>
                <a:lnTo>
                  <a:pt x="40" y="56"/>
                </a:lnTo>
                <a:close/>
                <a:moveTo>
                  <a:pt x="100" y="104"/>
                </a:moveTo>
                <a:cubicBezTo>
                  <a:pt x="140" y="104"/>
                  <a:pt x="140" y="104"/>
                  <a:pt x="140" y="104"/>
                </a:cubicBezTo>
                <a:cubicBezTo>
                  <a:pt x="142" y="104"/>
                  <a:pt x="144" y="102"/>
                  <a:pt x="144" y="100"/>
                </a:cubicBezTo>
                <a:cubicBezTo>
                  <a:pt x="144" y="98"/>
                  <a:pt x="142" y="96"/>
                  <a:pt x="140" y="96"/>
                </a:cubicBezTo>
                <a:cubicBezTo>
                  <a:pt x="100" y="96"/>
                  <a:pt x="100" y="96"/>
                  <a:pt x="100" y="96"/>
                </a:cubicBezTo>
                <a:cubicBezTo>
                  <a:pt x="98" y="96"/>
                  <a:pt x="96" y="98"/>
                  <a:pt x="96" y="100"/>
                </a:cubicBezTo>
                <a:cubicBezTo>
                  <a:pt x="96" y="102"/>
                  <a:pt x="98" y="104"/>
                  <a:pt x="100" y="104"/>
                </a:cubicBezTo>
                <a:moveTo>
                  <a:pt x="168" y="8"/>
                </a:moveTo>
                <a:cubicBezTo>
                  <a:pt x="96" y="8"/>
                  <a:pt x="96" y="8"/>
                  <a:pt x="96" y="8"/>
                </a:cubicBezTo>
                <a:cubicBezTo>
                  <a:pt x="96" y="4"/>
                  <a:pt x="92" y="0"/>
                  <a:pt x="88" y="0"/>
                </a:cubicBezTo>
                <a:cubicBezTo>
                  <a:pt x="84" y="0"/>
                  <a:pt x="80" y="4"/>
                  <a:pt x="80" y="8"/>
                </a:cubicBezTo>
                <a:cubicBezTo>
                  <a:pt x="8" y="8"/>
                  <a:pt x="8" y="8"/>
                  <a:pt x="8" y="8"/>
                </a:cubicBezTo>
                <a:cubicBezTo>
                  <a:pt x="4" y="8"/>
                  <a:pt x="0" y="12"/>
                  <a:pt x="0" y="16"/>
                </a:cubicBezTo>
                <a:cubicBezTo>
                  <a:pt x="0" y="24"/>
                  <a:pt x="0" y="24"/>
                  <a:pt x="0" y="24"/>
                </a:cubicBezTo>
                <a:cubicBezTo>
                  <a:pt x="0" y="28"/>
                  <a:pt x="4" y="32"/>
                  <a:pt x="8" y="32"/>
                </a:cubicBezTo>
                <a:cubicBezTo>
                  <a:pt x="8" y="128"/>
                  <a:pt x="8" y="128"/>
                  <a:pt x="8" y="128"/>
                </a:cubicBezTo>
                <a:cubicBezTo>
                  <a:pt x="8" y="132"/>
                  <a:pt x="12" y="136"/>
                  <a:pt x="16" y="136"/>
                </a:cubicBezTo>
                <a:cubicBezTo>
                  <a:pt x="84" y="136"/>
                  <a:pt x="84" y="136"/>
                  <a:pt x="84" y="136"/>
                </a:cubicBezTo>
                <a:cubicBezTo>
                  <a:pt x="84" y="146"/>
                  <a:pt x="84" y="146"/>
                  <a:pt x="84" y="146"/>
                </a:cubicBezTo>
                <a:cubicBezTo>
                  <a:pt x="61" y="169"/>
                  <a:pt x="61" y="169"/>
                  <a:pt x="61" y="169"/>
                </a:cubicBezTo>
                <a:cubicBezTo>
                  <a:pt x="60" y="170"/>
                  <a:pt x="60" y="171"/>
                  <a:pt x="60" y="172"/>
                </a:cubicBezTo>
                <a:cubicBezTo>
                  <a:pt x="60" y="174"/>
                  <a:pt x="62" y="176"/>
                  <a:pt x="64" y="176"/>
                </a:cubicBezTo>
                <a:cubicBezTo>
                  <a:pt x="65" y="176"/>
                  <a:pt x="66" y="176"/>
                  <a:pt x="67" y="175"/>
                </a:cubicBezTo>
                <a:cubicBezTo>
                  <a:pt x="88" y="154"/>
                  <a:pt x="88" y="154"/>
                  <a:pt x="88" y="154"/>
                </a:cubicBezTo>
                <a:cubicBezTo>
                  <a:pt x="109" y="175"/>
                  <a:pt x="109" y="175"/>
                  <a:pt x="109" y="175"/>
                </a:cubicBezTo>
                <a:cubicBezTo>
                  <a:pt x="110" y="176"/>
                  <a:pt x="111" y="176"/>
                  <a:pt x="112" y="176"/>
                </a:cubicBezTo>
                <a:cubicBezTo>
                  <a:pt x="114" y="176"/>
                  <a:pt x="116" y="174"/>
                  <a:pt x="116" y="172"/>
                </a:cubicBezTo>
                <a:cubicBezTo>
                  <a:pt x="116" y="171"/>
                  <a:pt x="116" y="170"/>
                  <a:pt x="115" y="169"/>
                </a:cubicBezTo>
                <a:cubicBezTo>
                  <a:pt x="92" y="146"/>
                  <a:pt x="92" y="146"/>
                  <a:pt x="92" y="146"/>
                </a:cubicBezTo>
                <a:cubicBezTo>
                  <a:pt x="92" y="136"/>
                  <a:pt x="92" y="136"/>
                  <a:pt x="92" y="136"/>
                </a:cubicBezTo>
                <a:cubicBezTo>
                  <a:pt x="160" y="136"/>
                  <a:pt x="160" y="136"/>
                  <a:pt x="160" y="136"/>
                </a:cubicBezTo>
                <a:cubicBezTo>
                  <a:pt x="164" y="136"/>
                  <a:pt x="168" y="132"/>
                  <a:pt x="168" y="128"/>
                </a:cubicBezTo>
                <a:cubicBezTo>
                  <a:pt x="168" y="32"/>
                  <a:pt x="168" y="32"/>
                  <a:pt x="168" y="32"/>
                </a:cubicBezTo>
                <a:cubicBezTo>
                  <a:pt x="172" y="32"/>
                  <a:pt x="176" y="28"/>
                  <a:pt x="176" y="24"/>
                </a:cubicBezTo>
                <a:cubicBezTo>
                  <a:pt x="176" y="16"/>
                  <a:pt x="176" y="16"/>
                  <a:pt x="176" y="16"/>
                </a:cubicBezTo>
                <a:cubicBezTo>
                  <a:pt x="176" y="12"/>
                  <a:pt x="172" y="8"/>
                  <a:pt x="168" y="8"/>
                </a:cubicBezTo>
                <a:moveTo>
                  <a:pt x="160" y="128"/>
                </a:moveTo>
                <a:cubicBezTo>
                  <a:pt x="16" y="128"/>
                  <a:pt x="16" y="128"/>
                  <a:pt x="16" y="128"/>
                </a:cubicBezTo>
                <a:cubicBezTo>
                  <a:pt x="16" y="32"/>
                  <a:pt x="16" y="32"/>
                  <a:pt x="16" y="32"/>
                </a:cubicBezTo>
                <a:cubicBezTo>
                  <a:pt x="160" y="32"/>
                  <a:pt x="160" y="32"/>
                  <a:pt x="160" y="32"/>
                </a:cubicBezTo>
                <a:lnTo>
                  <a:pt x="160" y="128"/>
                </a:lnTo>
                <a:close/>
                <a:moveTo>
                  <a:pt x="168" y="24"/>
                </a:moveTo>
                <a:cubicBezTo>
                  <a:pt x="8" y="24"/>
                  <a:pt x="8" y="24"/>
                  <a:pt x="8" y="24"/>
                </a:cubicBezTo>
                <a:cubicBezTo>
                  <a:pt x="8" y="16"/>
                  <a:pt x="8" y="16"/>
                  <a:pt x="8" y="16"/>
                </a:cubicBezTo>
                <a:cubicBezTo>
                  <a:pt x="168" y="16"/>
                  <a:pt x="168" y="16"/>
                  <a:pt x="168" y="16"/>
                </a:cubicBezTo>
                <a:lnTo>
                  <a:pt x="168" y="24"/>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6" name="Google Shape;166;p27"/>
          <p:cNvSpPr/>
          <p:nvPr/>
        </p:nvSpPr>
        <p:spPr>
          <a:xfrm>
            <a:off x="712806" y="2831499"/>
            <a:ext cx="391429" cy="391430"/>
          </a:xfrm>
          <a:custGeom>
            <a:avLst/>
            <a:gdLst/>
            <a:ahLst/>
            <a:cxnLst/>
            <a:rect l="l" t="t" r="r" b="b"/>
            <a:pathLst>
              <a:path w="176" h="176" extrusionOk="0">
                <a:moveTo>
                  <a:pt x="160" y="0"/>
                </a:moveTo>
                <a:cubicBezTo>
                  <a:pt x="16" y="0"/>
                  <a:pt x="16" y="0"/>
                  <a:pt x="16" y="0"/>
                </a:cubicBezTo>
                <a:cubicBezTo>
                  <a:pt x="7" y="0"/>
                  <a:pt x="0" y="7"/>
                  <a:pt x="0" y="16"/>
                </a:cubicBezTo>
                <a:cubicBezTo>
                  <a:pt x="0" y="160"/>
                  <a:pt x="0" y="160"/>
                  <a:pt x="0" y="160"/>
                </a:cubicBezTo>
                <a:cubicBezTo>
                  <a:pt x="0" y="169"/>
                  <a:pt x="7" y="176"/>
                  <a:pt x="16" y="176"/>
                </a:cubicBezTo>
                <a:cubicBezTo>
                  <a:pt x="160" y="176"/>
                  <a:pt x="160" y="176"/>
                  <a:pt x="160" y="176"/>
                </a:cubicBezTo>
                <a:cubicBezTo>
                  <a:pt x="169" y="176"/>
                  <a:pt x="176" y="169"/>
                  <a:pt x="176" y="160"/>
                </a:cubicBezTo>
                <a:cubicBezTo>
                  <a:pt x="176" y="16"/>
                  <a:pt x="176" y="16"/>
                  <a:pt x="176" y="16"/>
                </a:cubicBezTo>
                <a:cubicBezTo>
                  <a:pt x="176" y="7"/>
                  <a:pt x="169" y="0"/>
                  <a:pt x="160" y="0"/>
                </a:cubicBezTo>
                <a:moveTo>
                  <a:pt x="168" y="160"/>
                </a:moveTo>
                <a:cubicBezTo>
                  <a:pt x="168" y="164"/>
                  <a:pt x="164" y="168"/>
                  <a:pt x="160" y="168"/>
                </a:cubicBezTo>
                <a:cubicBezTo>
                  <a:pt x="16" y="168"/>
                  <a:pt x="16" y="168"/>
                  <a:pt x="16" y="168"/>
                </a:cubicBezTo>
                <a:cubicBezTo>
                  <a:pt x="12" y="168"/>
                  <a:pt x="8" y="164"/>
                  <a:pt x="8" y="160"/>
                </a:cubicBezTo>
                <a:cubicBezTo>
                  <a:pt x="8" y="16"/>
                  <a:pt x="8" y="16"/>
                  <a:pt x="8" y="16"/>
                </a:cubicBezTo>
                <a:cubicBezTo>
                  <a:pt x="8" y="12"/>
                  <a:pt x="12" y="8"/>
                  <a:pt x="16" y="8"/>
                </a:cubicBezTo>
                <a:cubicBezTo>
                  <a:pt x="160" y="8"/>
                  <a:pt x="160" y="8"/>
                  <a:pt x="160" y="8"/>
                </a:cubicBezTo>
                <a:cubicBezTo>
                  <a:pt x="164" y="8"/>
                  <a:pt x="168" y="12"/>
                  <a:pt x="168" y="16"/>
                </a:cubicBezTo>
                <a:lnTo>
                  <a:pt x="168" y="160"/>
                </a:lnTo>
                <a:close/>
                <a:moveTo>
                  <a:pt x="80" y="100"/>
                </a:moveTo>
                <a:cubicBezTo>
                  <a:pt x="80" y="99"/>
                  <a:pt x="79" y="98"/>
                  <a:pt x="78" y="97"/>
                </a:cubicBezTo>
                <a:cubicBezTo>
                  <a:pt x="78" y="97"/>
                  <a:pt x="78" y="97"/>
                  <a:pt x="78" y="97"/>
                </a:cubicBezTo>
                <a:cubicBezTo>
                  <a:pt x="46" y="73"/>
                  <a:pt x="46" y="73"/>
                  <a:pt x="46" y="73"/>
                </a:cubicBezTo>
                <a:cubicBezTo>
                  <a:pt x="46" y="73"/>
                  <a:pt x="46" y="73"/>
                  <a:pt x="46" y="73"/>
                </a:cubicBezTo>
                <a:cubicBezTo>
                  <a:pt x="46" y="72"/>
                  <a:pt x="45" y="72"/>
                  <a:pt x="44" y="72"/>
                </a:cubicBezTo>
                <a:cubicBezTo>
                  <a:pt x="42" y="72"/>
                  <a:pt x="40" y="74"/>
                  <a:pt x="40" y="76"/>
                </a:cubicBezTo>
                <a:cubicBezTo>
                  <a:pt x="40" y="77"/>
                  <a:pt x="41" y="78"/>
                  <a:pt x="42" y="79"/>
                </a:cubicBezTo>
                <a:cubicBezTo>
                  <a:pt x="42" y="79"/>
                  <a:pt x="42" y="79"/>
                  <a:pt x="42" y="79"/>
                </a:cubicBezTo>
                <a:cubicBezTo>
                  <a:pt x="69" y="100"/>
                  <a:pt x="69" y="100"/>
                  <a:pt x="69" y="100"/>
                </a:cubicBezTo>
                <a:cubicBezTo>
                  <a:pt x="42" y="121"/>
                  <a:pt x="42" y="121"/>
                  <a:pt x="42" y="121"/>
                </a:cubicBezTo>
                <a:cubicBezTo>
                  <a:pt x="42" y="121"/>
                  <a:pt x="42" y="121"/>
                  <a:pt x="42" y="121"/>
                </a:cubicBezTo>
                <a:cubicBezTo>
                  <a:pt x="41" y="122"/>
                  <a:pt x="40" y="123"/>
                  <a:pt x="40" y="124"/>
                </a:cubicBezTo>
                <a:cubicBezTo>
                  <a:pt x="40" y="126"/>
                  <a:pt x="42" y="128"/>
                  <a:pt x="44" y="128"/>
                </a:cubicBezTo>
                <a:cubicBezTo>
                  <a:pt x="45" y="128"/>
                  <a:pt x="46" y="128"/>
                  <a:pt x="46" y="127"/>
                </a:cubicBezTo>
                <a:cubicBezTo>
                  <a:pt x="46" y="127"/>
                  <a:pt x="46" y="127"/>
                  <a:pt x="46" y="127"/>
                </a:cubicBezTo>
                <a:cubicBezTo>
                  <a:pt x="78" y="103"/>
                  <a:pt x="78" y="103"/>
                  <a:pt x="78" y="103"/>
                </a:cubicBezTo>
                <a:cubicBezTo>
                  <a:pt x="78" y="103"/>
                  <a:pt x="78" y="103"/>
                  <a:pt x="78" y="103"/>
                </a:cubicBezTo>
                <a:cubicBezTo>
                  <a:pt x="79" y="102"/>
                  <a:pt x="80" y="101"/>
                  <a:pt x="80" y="100"/>
                </a:cubicBezTo>
                <a:moveTo>
                  <a:pt x="108" y="128"/>
                </a:moveTo>
                <a:cubicBezTo>
                  <a:pt x="84" y="128"/>
                  <a:pt x="84" y="128"/>
                  <a:pt x="84" y="128"/>
                </a:cubicBezTo>
                <a:cubicBezTo>
                  <a:pt x="82" y="128"/>
                  <a:pt x="80" y="130"/>
                  <a:pt x="80" y="132"/>
                </a:cubicBezTo>
                <a:cubicBezTo>
                  <a:pt x="80" y="134"/>
                  <a:pt x="82" y="136"/>
                  <a:pt x="84" y="136"/>
                </a:cubicBezTo>
                <a:cubicBezTo>
                  <a:pt x="108" y="136"/>
                  <a:pt x="108" y="136"/>
                  <a:pt x="108" y="136"/>
                </a:cubicBezTo>
                <a:cubicBezTo>
                  <a:pt x="110" y="136"/>
                  <a:pt x="112" y="134"/>
                  <a:pt x="112" y="132"/>
                </a:cubicBezTo>
                <a:cubicBezTo>
                  <a:pt x="112" y="130"/>
                  <a:pt x="110" y="128"/>
                  <a:pt x="108" y="128"/>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7" name="Google Shape;167;p27"/>
          <p:cNvSpPr/>
          <p:nvPr/>
        </p:nvSpPr>
        <p:spPr>
          <a:xfrm>
            <a:off x="660712" y="4370417"/>
            <a:ext cx="399091" cy="390417"/>
          </a:xfrm>
          <a:custGeom>
            <a:avLst/>
            <a:gdLst/>
            <a:ahLst/>
            <a:cxnLst/>
            <a:rect l="l" t="t" r="r" b="b"/>
            <a:pathLst>
              <a:path w="176" h="176" extrusionOk="0">
                <a:moveTo>
                  <a:pt x="176" y="88"/>
                </a:moveTo>
                <a:cubicBezTo>
                  <a:pt x="176" y="83"/>
                  <a:pt x="173" y="79"/>
                  <a:pt x="170" y="77"/>
                </a:cubicBezTo>
                <a:cubicBezTo>
                  <a:pt x="170" y="77"/>
                  <a:pt x="170" y="77"/>
                  <a:pt x="170" y="77"/>
                </a:cubicBezTo>
                <a:cubicBezTo>
                  <a:pt x="156" y="70"/>
                  <a:pt x="156" y="70"/>
                  <a:pt x="156" y="70"/>
                </a:cubicBezTo>
                <a:cubicBezTo>
                  <a:pt x="170" y="63"/>
                  <a:pt x="170" y="63"/>
                  <a:pt x="170" y="63"/>
                </a:cubicBezTo>
                <a:cubicBezTo>
                  <a:pt x="170" y="63"/>
                  <a:pt x="170" y="63"/>
                  <a:pt x="170" y="63"/>
                </a:cubicBezTo>
                <a:cubicBezTo>
                  <a:pt x="173" y="61"/>
                  <a:pt x="176" y="57"/>
                  <a:pt x="176" y="52"/>
                </a:cubicBezTo>
                <a:cubicBezTo>
                  <a:pt x="176" y="47"/>
                  <a:pt x="173" y="43"/>
                  <a:pt x="170" y="41"/>
                </a:cubicBezTo>
                <a:cubicBezTo>
                  <a:pt x="170" y="41"/>
                  <a:pt x="170" y="41"/>
                  <a:pt x="170" y="41"/>
                </a:cubicBezTo>
                <a:cubicBezTo>
                  <a:pt x="94" y="1"/>
                  <a:pt x="94" y="1"/>
                  <a:pt x="94" y="1"/>
                </a:cubicBezTo>
                <a:cubicBezTo>
                  <a:pt x="94" y="1"/>
                  <a:pt x="94" y="1"/>
                  <a:pt x="94" y="1"/>
                </a:cubicBezTo>
                <a:cubicBezTo>
                  <a:pt x="92" y="1"/>
                  <a:pt x="90" y="0"/>
                  <a:pt x="88" y="0"/>
                </a:cubicBezTo>
                <a:cubicBezTo>
                  <a:pt x="86" y="0"/>
                  <a:pt x="84" y="1"/>
                  <a:pt x="82" y="1"/>
                </a:cubicBezTo>
                <a:cubicBezTo>
                  <a:pt x="82" y="1"/>
                  <a:pt x="82" y="1"/>
                  <a:pt x="82" y="1"/>
                </a:cubicBezTo>
                <a:cubicBezTo>
                  <a:pt x="6" y="41"/>
                  <a:pt x="6" y="41"/>
                  <a:pt x="6" y="41"/>
                </a:cubicBezTo>
                <a:cubicBezTo>
                  <a:pt x="6" y="41"/>
                  <a:pt x="6" y="41"/>
                  <a:pt x="6" y="41"/>
                </a:cubicBezTo>
                <a:cubicBezTo>
                  <a:pt x="3" y="43"/>
                  <a:pt x="0" y="47"/>
                  <a:pt x="0" y="52"/>
                </a:cubicBezTo>
                <a:cubicBezTo>
                  <a:pt x="0" y="57"/>
                  <a:pt x="3" y="61"/>
                  <a:pt x="6" y="63"/>
                </a:cubicBezTo>
                <a:cubicBezTo>
                  <a:pt x="6" y="63"/>
                  <a:pt x="6" y="63"/>
                  <a:pt x="6" y="63"/>
                </a:cubicBezTo>
                <a:cubicBezTo>
                  <a:pt x="20" y="70"/>
                  <a:pt x="20" y="70"/>
                  <a:pt x="20" y="70"/>
                </a:cubicBezTo>
                <a:cubicBezTo>
                  <a:pt x="6" y="77"/>
                  <a:pt x="6" y="77"/>
                  <a:pt x="6" y="77"/>
                </a:cubicBezTo>
                <a:cubicBezTo>
                  <a:pt x="6" y="77"/>
                  <a:pt x="6" y="77"/>
                  <a:pt x="6" y="77"/>
                </a:cubicBezTo>
                <a:cubicBezTo>
                  <a:pt x="3" y="79"/>
                  <a:pt x="0" y="83"/>
                  <a:pt x="0" y="88"/>
                </a:cubicBezTo>
                <a:cubicBezTo>
                  <a:pt x="0" y="93"/>
                  <a:pt x="3" y="97"/>
                  <a:pt x="6" y="99"/>
                </a:cubicBezTo>
                <a:cubicBezTo>
                  <a:pt x="6" y="99"/>
                  <a:pt x="6" y="99"/>
                  <a:pt x="6" y="99"/>
                </a:cubicBezTo>
                <a:cubicBezTo>
                  <a:pt x="20" y="106"/>
                  <a:pt x="20" y="106"/>
                  <a:pt x="20" y="106"/>
                </a:cubicBezTo>
                <a:cubicBezTo>
                  <a:pt x="6" y="113"/>
                  <a:pt x="6" y="113"/>
                  <a:pt x="6" y="113"/>
                </a:cubicBezTo>
                <a:cubicBezTo>
                  <a:pt x="6" y="113"/>
                  <a:pt x="6" y="113"/>
                  <a:pt x="6" y="113"/>
                </a:cubicBezTo>
                <a:cubicBezTo>
                  <a:pt x="3" y="115"/>
                  <a:pt x="0" y="119"/>
                  <a:pt x="0" y="124"/>
                </a:cubicBezTo>
                <a:cubicBezTo>
                  <a:pt x="0" y="129"/>
                  <a:pt x="3" y="133"/>
                  <a:pt x="6" y="135"/>
                </a:cubicBezTo>
                <a:cubicBezTo>
                  <a:pt x="6" y="135"/>
                  <a:pt x="6" y="135"/>
                  <a:pt x="6" y="135"/>
                </a:cubicBezTo>
                <a:cubicBezTo>
                  <a:pt x="82" y="175"/>
                  <a:pt x="82" y="175"/>
                  <a:pt x="82" y="175"/>
                </a:cubicBezTo>
                <a:cubicBezTo>
                  <a:pt x="82" y="175"/>
                  <a:pt x="82" y="175"/>
                  <a:pt x="82" y="175"/>
                </a:cubicBezTo>
                <a:cubicBezTo>
                  <a:pt x="84" y="175"/>
                  <a:pt x="86" y="176"/>
                  <a:pt x="88" y="176"/>
                </a:cubicBezTo>
                <a:cubicBezTo>
                  <a:pt x="90" y="176"/>
                  <a:pt x="92" y="175"/>
                  <a:pt x="94" y="175"/>
                </a:cubicBezTo>
                <a:cubicBezTo>
                  <a:pt x="94" y="175"/>
                  <a:pt x="94" y="175"/>
                  <a:pt x="94" y="175"/>
                </a:cubicBezTo>
                <a:cubicBezTo>
                  <a:pt x="170" y="135"/>
                  <a:pt x="170" y="135"/>
                  <a:pt x="170" y="135"/>
                </a:cubicBezTo>
                <a:cubicBezTo>
                  <a:pt x="170" y="135"/>
                  <a:pt x="170" y="135"/>
                  <a:pt x="170" y="135"/>
                </a:cubicBezTo>
                <a:cubicBezTo>
                  <a:pt x="173" y="133"/>
                  <a:pt x="176" y="129"/>
                  <a:pt x="176" y="124"/>
                </a:cubicBezTo>
                <a:cubicBezTo>
                  <a:pt x="176" y="119"/>
                  <a:pt x="173" y="115"/>
                  <a:pt x="170" y="113"/>
                </a:cubicBezTo>
                <a:cubicBezTo>
                  <a:pt x="170" y="113"/>
                  <a:pt x="170" y="113"/>
                  <a:pt x="170" y="113"/>
                </a:cubicBezTo>
                <a:cubicBezTo>
                  <a:pt x="156" y="106"/>
                  <a:pt x="156" y="106"/>
                  <a:pt x="156" y="106"/>
                </a:cubicBezTo>
                <a:cubicBezTo>
                  <a:pt x="170" y="99"/>
                  <a:pt x="170" y="99"/>
                  <a:pt x="170" y="99"/>
                </a:cubicBezTo>
                <a:cubicBezTo>
                  <a:pt x="170" y="99"/>
                  <a:pt x="170" y="99"/>
                  <a:pt x="170" y="99"/>
                </a:cubicBezTo>
                <a:cubicBezTo>
                  <a:pt x="173" y="97"/>
                  <a:pt x="176" y="93"/>
                  <a:pt x="176" y="88"/>
                </a:cubicBezTo>
                <a:moveTo>
                  <a:pt x="10" y="56"/>
                </a:moveTo>
                <a:cubicBezTo>
                  <a:pt x="10" y="55"/>
                  <a:pt x="10" y="55"/>
                  <a:pt x="10" y="55"/>
                </a:cubicBezTo>
                <a:cubicBezTo>
                  <a:pt x="9" y="55"/>
                  <a:pt x="8" y="54"/>
                  <a:pt x="8" y="52"/>
                </a:cubicBezTo>
                <a:cubicBezTo>
                  <a:pt x="8" y="50"/>
                  <a:pt x="9" y="49"/>
                  <a:pt x="10" y="49"/>
                </a:cubicBezTo>
                <a:cubicBezTo>
                  <a:pt x="10" y="48"/>
                  <a:pt x="10" y="48"/>
                  <a:pt x="10" y="48"/>
                </a:cubicBezTo>
                <a:cubicBezTo>
                  <a:pt x="86" y="8"/>
                  <a:pt x="86" y="8"/>
                  <a:pt x="86" y="8"/>
                </a:cubicBezTo>
                <a:cubicBezTo>
                  <a:pt x="86" y="9"/>
                  <a:pt x="86" y="9"/>
                  <a:pt x="86" y="9"/>
                </a:cubicBezTo>
                <a:cubicBezTo>
                  <a:pt x="87" y="8"/>
                  <a:pt x="87" y="8"/>
                  <a:pt x="88" y="8"/>
                </a:cubicBezTo>
                <a:cubicBezTo>
                  <a:pt x="89" y="8"/>
                  <a:pt x="89" y="8"/>
                  <a:pt x="90" y="9"/>
                </a:cubicBezTo>
                <a:cubicBezTo>
                  <a:pt x="90" y="8"/>
                  <a:pt x="90" y="8"/>
                  <a:pt x="90" y="8"/>
                </a:cubicBezTo>
                <a:cubicBezTo>
                  <a:pt x="166" y="48"/>
                  <a:pt x="166" y="48"/>
                  <a:pt x="166" y="48"/>
                </a:cubicBezTo>
                <a:cubicBezTo>
                  <a:pt x="166" y="49"/>
                  <a:pt x="166" y="49"/>
                  <a:pt x="166" y="49"/>
                </a:cubicBezTo>
                <a:cubicBezTo>
                  <a:pt x="167" y="49"/>
                  <a:pt x="168" y="50"/>
                  <a:pt x="168" y="52"/>
                </a:cubicBezTo>
                <a:cubicBezTo>
                  <a:pt x="168" y="54"/>
                  <a:pt x="167" y="55"/>
                  <a:pt x="166" y="55"/>
                </a:cubicBezTo>
                <a:cubicBezTo>
                  <a:pt x="166" y="56"/>
                  <a:pt x="166" y="56"/>
                  <a:pt x="166" y="56"/>
                </a:cubicBezTo>
                <a:cubicBezTo>
                  <a:pt x="90" y="96"/>
                  <a:pt x="90" y="96"/>
                  <a:pt x="90" y="96"/>
                </a:cubicBezTo>
                <a:cubicBezTo>
                  <a:pt x="90" y="95"/>
                  <a:pt x="90" y="95"/>
                  <a:pt x="90" y="95"/>
                </a:cubicBezTo>
                <a:cubicBezTo>
                  <a:pt x="89" y="96"/>
                  <a:pt x="89" y="96"/>
                  <a:pt x="88" y="96"/>
                </a:cubicBezTo>
                <a:cubicBezTo>
                  <a:pt x="87" y="96"/>
                  <a:pt x="87" y="96"/>
                  <a:pt x="86" y="95"/>
                </a:cubicBezTo>
                <a:cubicBezTo>
                  <a:pt x="86" y="96"/>
                  <a:pt x="86" y="96"/>
                  <a:pt x="86" y="96"/>
                </a:cubicBezTo>
                <a:lnTo>
                  <a:pt x="10" y="56"/>
                </a:lnTo>
                <a:close/>
                <a:moveTo>
                  <a:pt x="166" y="120"/>
                </a:moveTo>
                <a:cubicBezTo>
                  <a:pt x="166" y="121"/>
                  <a:pt x="166" y="121"/>
                  <a:pt x="166" y="121"/>
                </a:cubicBezTo>
                <a:cubicBezTo>
                  <a:pt x="167" y="121"/>
                  <a:pt x="168" y="122"/>
                  <a:pt x="168" y="124"/>
                </a:cubicBezTo>
                <a:cubicBezTo>
                  <a:pt x="168" y="126"/>
                  <a:pt x="167" y="127"/>
                  <a:pt x="166" y="127"/>
                </a:cubicBezTo>
                <a:cubicBezTo>
                  <a:pt x="166" y="128"/>
                  <a:pt x="166" y="128"/>
                  <a:pt x="166" y="128"/>
                </a:cubicBezTo>
                <a:cubicBezTo>
                  <a:pt x="90" y="168"/>
                  <a:pt x="90" y="168"/>
                  <a:pt x="90" y="168"/>
                </a:cubicBezTo>
                <a:cubicBezTo>
                  <a:pt x="90" y="167"/>
                  <a:pt x="90" y="167"/>
                  <a:pt x="90" y="167"/>
                </a:cubicBezTo>
                <a:cubicBezTo>
                  <a:pt x="89" y="168"/>
                  <a:pt x="89" y="168"/>
                  <a:pt x="88" y="168"/>
                </a:cubicBezTo>
                <a:cubicBezTo>
                  <a:pt x="87" y="168"/>
                  <a:pt x="87" y="168"/>
                  <a:pt x="86" y="167"/>
                </a:cubicBezTo>
                <a:cubicBezTo>
                  <a:pt x="86" y="168"/>
                  <a:pt x="86" y="168"/>
                  <a:pt x="86" y="168"/>
                </a:cubicBezTo>
                <a:cubicBezTo>
                  <a:pt x="10" y="128"/>
                  <a:pt x="10" y="128"/>
                  <a:pt x="10" y="128"/>
                </a:cubicBezTo>
                <a:cubicBezTo>
                  <a:pt x="10" y="127"/>
                  <a:pt x="10" y="127"/>
                  <a:pt x="10" y="127"/>
                </a:cubicBezTo>
                <a:cubicBezTo>
                  <a:pt x="9" y="127"/>
                  <a:pt x="8" y="126"/>
                  <a:pt x="8" y="124"/>
                </a:cubicBezTo>
                <a:cubicBezTo>
                  <a:pt x="8" y="122"/>
                  <a:pt x="9" y="121"/>
                  <a:pt x="10" y="121"/>
                </a:cubicBezTo>
                <a:cubicBezTo>
                  <a:pt x="10" y="120"/>
                  <a:pt x="10" y="120"/>
                  <a:pt x="10" y="120"/>
                </a:cubicBezTo>
                <a:cubicBezTo>
                  <a:pt x="29" y="111"/>
                  <a:pt x="29" y="111"/>
                  <a:pt x="29" y="111"/>
                </a:cubicBezTo>
                <a:cubicBezTo>
                  <a:pt x="82" y="139"/>
                  <a:pt x="82" y="139"/>
                  <a:pt x="82" y="139"/>
                </a:cubicBezTo>
                <a:cubicBezTo>
                  <a:pt x="82" y="139"/>
                  <a:pt x="82" y="139"/>
                  <a:pt x="82" y="139"/>
                </a:cubicBezTo>
                <a:cubicBezTo>
                  <a:pt x="84" y="139"/>
                  <a:pt x="86" y="140"/>
                  <a:pt x="88" y="140"/>
                </a:cubicBezTo>
                <a:cubicBezTo>
                  <a:pt x="90" y="140"/>
                  <a:pt x="92" y="139"/>
                  <a:pt x="94" y="139"/>
                </a:cubicBezTo>
                <a:cubicBezTo>
                  <a:pt x="94" y="139"/>
                  <a:pt x="94" y="139"/>
                  <a:pt x="94" y="139"/>
                </a:cubicBezTo>
                <a:cubicBezTo>
                  <a:pt x="147" y="111"/>
                  <a:pt x="147" y="111"/>
                  <a:pt x="147" y="111"/>
                </a:cubicBezTo>
                <a:lnTo>
                  <a:pt x="166" y="120"/>
                </a:lnTo>
                <a:close/>
                <a:moveTo>
                  <a:pt x="166" y="91"/>
                </a:moveTo>
                <a:cubicBezTo>
                  <a:pt x="166" y="92"/>
                  <a:pt x="166" y="92"/>
                  <a:pt x="166" y="92"/>
                </a:cubicBezTo>
                <a:cubicBezTo>
                  <a:pt x="90" y="132"/>
                  <a:pt x="90" y="132"/>
                  <a:pt x="90" y="132"/>
                </a:cubicBezTo>
                <a:cubicBezTo>
                  <a:pt x="90" y="131"/>
                  <a:pt x="90" y="131"/>
                  <a:pt x="90" y="131"/>
                </a:cubicBezTo>
                <a:cubicBezTo>
                  <a:pt x="89" y="132"/>
                  <a:pt x="89" y="132"/>
                  <a:pt x="88" y="132"/>
                </a:cubicBezTo>
                <a:cubicBezTo>
                  <a:pt x="87" y="132"/>
                  <a:pt x="87" y="132"/>
                  <a:pt x="86" y="131"/>
                </a:cubicBezTo>
                <a:cubicBezTo>
                  <a:pt x="86" y="132"/>
                  <a:pt x="86" y="132"/>
                  <a:pt x="86" y="132"/>
                </a:cubicBezTo>
                <a:cubicBezTo>
                  <a:pt x="10" y="92"/>
                  <a:pt x="10" y="92"/>
                  <a:pt x="10" y="92"/>
                </a:cubicBezTo>
                <a:cubicBezTo>
                  <a:pt x="10" y="91"/>
                  <a:pt x="10" y="91"/>
                  <a:pt x="10" y="91"/>
                </a:cubicBezTo>
                <a:cubicBezTo>
                  <a:pt x="9" y="91"/>
                  <a:pt x="8" y="90"/>
                  <a:pt x="8" y="88"/>
                </a:cubicBezTo>
                <a:cubicBezTo>
                  <a:pt x="8" y="86"/>
                  <a:pt x="9" y="85"/>
                  <a:pt x="10" y="85"/>
                </a:cubicBezTo>
                <a:cubicBezTo>
                  <a:pt x="10" y="84"/>
                  <a:pt x="10" y="84"/>
                  <a:pt x="10" y="84"/>
                </a:cubicBezTo>
                <a:cubicBezTo>
                  <a:pt x="29" y="75"/>
                  <a:pt x="29" y="75"/>
                  <a:pt x="29" y="75"/>
                </a:cubicBezTo>
                <a:cubicBezTo>
                  <a:pt x="82" y="103"/>
                  <a:pt x="82" y="103"/>
                  <a:pt x="82" y="103"/>
                </a:cubicBezTo>
                <a:cubicBezTo>
                  <a:pt x="82" y="103"/>
                  <a:pt x="82" y="103"/>
                  <a:pt x="82" y="103"/>
                </a:cubicBezTo>
                <a:cubicBezTo>
                  <a:pt x="84" y="103"/>
                  <a:pt x="86" y="104"/>
                  <a:pt x="88" y="104"/>
                </a:cubicBezTo>
                <a:cubicBezTo>
                  <a:pt x="90" y="104"/>
                  <a:pt x="92" y="103"/>
                  <a:pt x="94" y="103"/>
                </a:cubicBezTo>
                <a:cubicBezTo>
                  <a:pt x="94" y="103"/>
                  <a:pt x="94" y="103"/>
                  <a:pt x="94" y="103"/>
                </a:cubicBezTo>
                <a:cubicBezTo>
                  <a:pt x="147" y="75"/>
                  <a:pt x="147" y="75"/>
                  <a:pt x="147" y="75"/>
                </a:cubicBezTo>
                <a:cubicBezTo>
                  <a:pt x="166" y="84"/>
                  <a:pt x="166" y="84"/>
                  <a:pt x="166" y="84"/>
                </a:cubicBezTo>
                <a:cubicBezTo>
                  <a:pt x="166" y="85"/>
                  <a:pt x="166" y="85"/>
                  <a:pt x="166" y="85"/>
                </a:cubicBezTo>
                <a:cubicBezTo>
                  <a:pt x="167" y="85"/>
                  <a:pt x="168" y="86"/>
                  <a:pt x="168" y="88"/>
                </a:cubicBezTo>
                <a:cubicBezTo>
                  <a:pt x="168" y="90"/>
                  <a:pt x="167" y="91"/>
                  <a:pt x="166" y="91"/>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8" name="Google Shape;168;p27"/>
          <p:cNvSpPr/>
          <p:nvPr/>
        </p:nvSpPr>
        <p:spPr>
          <a:xfrm>
            <a:off x="674189" y="3685924"/>
            <a:ext cx="391429" cy="356636"/>
          </a:xfrm>
          <a:custGeom>
            <a:avLst/>
            <a:gdLst/>
            <a:ahLst/>
            <a:cxnLst/>
            <a:rect l="l" t="t" r="r" b="b"/>
            <a:pathLst>
              <a:path w="176" h="160" extrusionOk="0">
                <a:moveTo>
                  <a:pt x="88" y="0"/>
                </a:moveTo>
                <a:cubicBezTo>
                  <a:pt x="39" y="0"/>
                  <a:pt x="0" y="36"/>
                  <a:pt x="0" y="80"/>
                </a:cubicBezTo>
                <a:cubicBezTo>
                  <a:pt x="0" y="124"/>
                  <a:pt x="39" y="160"/>
                  <a:pt x="88" y="160"/>
                </a:cubicBezTo>
                <a:cubicBezTo>
                  <a:pt x="137" y="160"/>
                  <a:pt x="176" y="124"/>
                  <a:pt x="176" y="80"/>
                </a:cubicBezTo>
                <a:cubicBezTo>
                  <a:pt x="176" y="36"/>
                  <a:pt x="137" y="0"/>
                  <a:pt x="88" y="0"/>
                </a:cubicBezTo>
                <a:moveTo>
                  <a:pt x="88" y="152"/>
                </a:moveTo>
                <a:cubicBezTo>
                  <a:pt x="60" y="152"/>
                  <a:pt x="36" y="139"/>
                  <a:pt x="21" y="120"/>
                </a:cubicBezTo>
                <a:cubicBezTo>
                  <a:pt x="81" y="120"/>
                  <a:pt x="81" y="120"/>
                  <a:pt x="81" y="120"/>
                </a:cubicBezTo>
                <a:cubicBezTo>
                  <a:pt x="85" y="128"/>
                  <a:pt x="100" y="140"/>
                  <a:pt x="110" y="140"/>
                </a:cubicBezTo>
                <a:cubicBezTo>
                  <a:pt x="122" y="140"/>
                  <a:pt x="132" y="132"/>
                  <a:pt x="132" y="116"/>
                </a:cubicBezTo>
                <a:cubicBezTo>
                  <a:pt x="132" y="100"/>
                  <a:pt x="122" y="92"/>
                  <a:pt x="110" y="92"/>
                </a:cubicBezTo>
                <a:cubicBezTo>
                  <a:pt x="100" y="92"/>
                  <a:pt x="85" y="104"/>
                  <a:pt x="81" y="112"/>
                </a:cubicBezTo>
                <a:cubicBezTo>
                  <a:pt x="16" y="112"/>
                  <a:pt x="16" y="112"/>
                  <a:pt x="16" y="112"/>
                </a:cubicBezTo>
                <a:cubicBezTo>
                  <a:pt x="11" y="102"/>
                  <a:pt x="8" y="92"/>
                  <a:pt x="8" y="80"/>
                </a:cubicBezTo>
                <a:cubicBezTo>
                  <a:pt x="8" y="68"/>
                  <a:pt x="11" y="58"/>
                  <a:pt x="16" y="48"/>
                </a:cubicBezTo>
                <a:cubicBezTo>
                  <a:pt x="81" y="48"/>
                  <a:pt x="81" y="48"/>
                  <a:pt x="81" y="48"/>
                </a:cubicBezTo>
                <a:cubicBezTo>
                  <a:pt x="85" y="56"/>
                  <a:pt x="100" y="68"/>
                  <a:pt x="110" y="68"/>
                </a:cubicBezTo>
                <a:cubicBezTo>
                  <a:pt x="122" y="68"/>
                  <a:pt x="132" y="60"/>
                  <a:pt x="132" y="44"/>
                </a:cubicBezTo>
                <a:cubicBezTo>
                  <a:pt x="132" y="28"/>
                  <a:pt x="122" y="20"/>
                  <a:pt x="110" y="20"/>
                </a:cubicBezTo>
                <a:cubicBezTo>
                  <a:pt x="100" y="20"/>
                  <a:pt x="85" y="32"/>
                  <a:pt x="81" y="40"/>
                </a:cubicBezTo>
                <a:cubicBezTo>
                  <a:pt x="21" y="40"/>
                  <a:pt x="21" y="40"/>
                  <a:pt x="21" y="40"/>
                </a:cubicBezTo>
                <a:cubicBezTo>
                  <a:pt x="36" y="21"/>
                  <a:pt x="60" y="8"/>
                  <a:pt x="88" y="8"/>
                </a:cubicBezTo>
                <a:cubicBezTo>
                  <a:pt x="131" y="8"/>
                  <a:pt x="165" y="38"/>
                  <a:pt x="168" y="76"/>
                </a:cubicBezTo>
                <a:cubicBezTo>
                  <a:pt x="87" y="76"/>
                  <a:pt x="87" y="76"/>
                  <a:pt x="87" y="76"/>
                </a:cubicBezTo>
                <a:cubicBezTo>
                  <a:pt x="83" y="68"/>
                  <a:pt x="68" y="56"/>
                  <a:pt x="58" y="56"/>
                </a:cubicBezTo>
                <a:cubicBezTo>
                  <a:pt x="46" y="56"/>
                  <a:pt x="36" y="64"/>
                  <a:pt x="36" y="80"/>
                </a:cubicBezTo>
                <a:cubicBezTo>
                  <a:pt x="36" y="96"/>
                  <a:pt x="46" y="104"/>
                  <a:pt x="58" y="104"/>
                </a:cubicBezTo>
                <a:cubicBezTo>
                  <a:pt x="68" y="104"/>
                  <a:pt x="83" y="92"/>
                  <a:pt x="87" y="84"/>
                </a:cubicBezTo>
                <a:cubicBezTo>
                  <a:pt x="168" y="84"/>
                  <a:pt x="168" y="84"/>
                  <a:pt x="168" y="84"/>
                </a:cubicBezTo>
                <a:cubicBezTo>
                  <a:pt x="165" y="122"/>
                  <a:pt x="131" y="152"/>
                  <a:pt x="88" y="152"/>
                </a:cubicBezTo>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69" name="Google Shape;169;p27"/>
          <p:cNvSpPr/>
          <p:nvPr/>
        </p:nvSpPr>
        <p:spPr>
          <a:xfrm>
            <a:off x="718632" y="5551980"/>
            <a:ext cx="399081" cy="337026"/>
          </a:xfrm>
          <a:custGeom>
            <a:avLst/>
            <a:gdLst/>
            <a:ahLst/>
            <a:cxnLst/>
            <a:rect l="l" t="t" r="r" b="b"/>
            <a:pathLst>
              <a:path w="176" h="144" extrusionOk="0">
                <a:moveTo>
                  <a:pt x="60" y="32"/>
                </a:moveTo>
                <a:cubicBezTo>
                  <a:pt x="116" y="32"/>
                  <a:pt x="116" y="32"/>
                  <a:pt x="116" y="32"/>
                </a:cubicBezTo>
                <a:cubicBezTo>
                  <a:pt x="118" y="32"/>
                  <a:pt x="120" y="30"/>
                  <a:pt x="120" y="28"/>
                </a:cubicBezTo>
                <a:cubicBezTo>
                  <a:pt x="120" y="26"/>
                  <a:pt x="118" y="24"/>
                  <a:pt x="116" y="24"/>
                </a:cubicBezTo>
                <a:cubicBezTo>
                  <a:pt x="60" y="24"/>
                  <a:pt x="60" y="24"/>
                  <a:pt x="60" y="24"/>
                </a:cubicBezTo>
                <a:cubicBezTo>
                  <a:pt x="58" y="24"/>
                  <a:pt x="56" y="26"/>
                  <a:pt x="56" y="28"/>
                </a:cubicBezTo>
                <a:cubicBezTo>
                  <a:pt x="56" y="30"/>
                  <a:pt x="58" y="32"/>
                  <a:pt x="60" y="32"/>
                </a:cubicBezTo>
                <a:moveTo>
                  <a:pt x="52" y="48"/>
                </a:moveTo>
                <a:cubicBezTo>
                  <a:pt x="124" y="48"/>
                  <a:pt x="124" y="48"/>
                  <a:pt x="124" y="48"/>
                </a:cubicBezTo>
                <a:cubicBezTo>
                  <a:pt x="126" y="48"/>
                  <a:pt x="128" y="46"/>
                  <a:pt x="128" y="44"/>
                </a:cubicBezTo>
                <a:cubicBezTo>
                  <a:pt x="128" y="42"/>
                  <a:pt x="126" y="40"/>
                  <a:pt x="124" y="40"/>
                </a:cubicBezTo>
                <a:cubicBezTo>
                  <a:pt x="52" y="40"/>
                  <a:pt x="52" y="40"/>
                  <a:pt x="52" y="40"/>
                </a:cubicBezTo>
                <a:cubicBezTo>
                  <a:pt x="50" y="40"/>
                  <a:pt x="48" y="42"/>
                  <a:pt x="48" y="44"/>
                </a:cubicBezTo>
                <a:cubicBezTo>
                  <a:pt x="48" y="46"/>
                  <a:pt x="50" y="48"/>
                  <a:pt x="52" y="48"/>
                </a:cubicBezTo>
                <a:moveTo>
                  <a:pt x="136" y="60"/>
                </a:moveTo>
                <a:cubicBezTo>
                  <a:pt x="136" y="58"/>
                  <a:pt x="134" y="56"/>
                  <a:pt x="132" y="56"/>
                </a:cubicBezTo>
                <a:cubicBezTo>
                  <a:pt x="44" y="56"/>
                  <a:pt x="44" y="56"/>
                  <a:pt x="44" y="56"/>
                </a:cubicBezTo>
                <a:cubicBezTo>
                  <a:pt x="42" y="56"/>
                  <a:pt x="40" y="58"/>
                  <a:pt x="40" y="60"/>
                </a:cubicBezTo>
                <a:cubicBezTo>
                  <a:pt x="40" y="62"/>
                  <a:pt x="42" y="64"/>
                  <a:pt x="44" y="64"/>
                </a:cubicBezTo>
                <a:cubicBezTo>
                  <a:pt x="132" y="64"/>
                  <a:pt x="132" y="64"/>
                  <a:pt x="132" y="64"/>
                </a:cubicBezTo>
                <a:cubicBezTo>
                  <a:pt x="134" y="64"/>
                  <a:pt x="136" y="62"/>
                  <a:pt x="136" y="60"/>
                </a:cubicBezTo>
                <a:moveTo>
                  <a:pt x="176" y="82"/>
                </a:moveTo>
                <a:cubicBezTo>
                  <a:pt x="176" y="82"/>
                  <a:pt x="176" y="82"/>
                  <a:pt x="176" y="82"/>
                </a:cubicBezTo>
                <a:cubicBezTo>
                  <a:pt x="136" y="2"/>
                  <a:pt x="136" y="2"/>
                  <a:pt x="136" y="2"/>
                </a:cubicBezTo>
                <a:cubicBezTo>
                  <a:pt x="136" y="2"/>
                  <a:pt x="136" y="2"/>
                  <a:pt x="136" y="2"/>
                </a:cubicBezTo>
                <a:cubicBezTo>
                  <a:pt x="135" y="1"/>
                  <a:pt x="134" y="0"/>
                  <a:pt x="132" y="0"/>
                </a:cubicBezTo>
                <a:cubicBezTo>
                  <a:pt x="44" y="0"/>
                  <a:pt x="44" y="0"/>
                  <a:pt x="44" y="0"/>
                </a:cubicBezTo>
                <a:cubicBezTo>
                  <a:pt x="42" y="0"/>
                  <a:pt x="41" y="1"/>
                  <a:pt x="40" y="2"/>
                </a:cubicBezTo>
                <a:cubicBezTo>
                  <a:pt x="40" y="2"/>
                  <a:pt x="40" y="2"/>
                  <a:pt x="40" y="2"/>
                </a:cubicBezTo>
                <a:cubicBezTo>
                  <a:pt x="0" y="82"/>
                  <a:pt x="0" y="82"/>
                  <a:pt x="0" y="82"/>
                </a:cubicBezTo>
                <a:cubicBezTo>
                  <a:pt x="0" y="82"/>
                  <a:pt x="0" y="82"/>
                  <a:pt x="0" y="82"/>
                </a:cubicBezTo>
                <a:cubicBezTo>
                  <a:pt x="0" y="83"/>
                  <a:pt x="0" y="83"/>
                  <a:pt x="0" y="84"/>
                </a:cubicBezTo>
                <a:cubicBezTo>
                  <a:pt x="0" y="140"/>
                  <a:pt x="0" y="140"/>
                  <a:pt x="0" y="140"/>
                </a:cubicBezTo>
                <a:cubicBezTo>
                  <a:pt x="0" y="142"/>
                  <a:pt x="2" y="144"/>
                  <a:pt x="4" y="144"/>
                </a:cubicBezTo>
                <a:cubicBezTo>
                  <a:pt x="172" y="144"/>
                  <a:pt x="172" y="144"/>
                  <a:pt x="172" y="144"/>
                </a:cubicBezTo>
                <a:cubicBezTo>
                  <a:pt x="174" y="144"/>
                  <a:pt x="176" y="142"/>
                  <a:pt x="176" y="140"/>
                </a:cubicBezTo>
                <a:cubicBezTo>
                  <a:pt x="176" y="84"/>
                  <a:pt x="176" y="84"/>
                  <a:pt x="176" y="84"/>
                </a:cubicBezTo>
                <a:cubicBezTo>
                  <a:pt x="176" y="83"/>
                  <a:pt x="176" y="83"/>
                  <a:pt x="176" y="82"/>
                </a:cubicBezTo>
                <a:moveTo>
                  <a:pt x="46" y="8"/>
                </a:moveTo>
                <a:cubicBezTo>
                  <a:pt x="130" y="8"/>
                  <a:pt x="130" y="8"/>
                  <a:pt x="130" y="8"/>
                </a:cubicBezTo>
                <a:cubicBezTo>
                  <a:pt x="166" y="80"/>
                  <a:pt x="166" y="80"/>
                  <a:pt x="166" y="80"/>
                </a:cubicBezTo>
                <a:cubicBezTo>
                  <a:pt x="116" y="80"/>
                  <a:pt x="116" y="80"/>
                  <a:pt x="116" y="80"/>
                </a:cubicBezTo>
                <a:cubicBezTo>
                  <a:pt x="114" y="80"/>
                  <a:pt x="112" y="82"/>
                  <a:pt x="112" y="84"/>
                </a:cubicBezTo>
                <a:cubicBezTo>
                  <a:pt x="112" y="97"/>
                  <a:pt x="101" y="108"/>
                  <a:pt x="88" y="108"/>
                </a:cubicBezTo>
                <a:cubicBezTo>
                  <a:pt x="75" y="108"/>
                  <a:pt x="64" y="97"/>
                  <a:pt x="64" y="84"/>
                </a:cubicBezTo>
                <a:cubicBezTo>
                  <a:pt x="64" y="82"/>
                  <a:pt x="62" y="80"/>
                  <a:pt x="60" y="80"/>
                </a:cubicBezTo>
                <a:cubicBezTo>
                  <a:pt x="10" y="80"/>
                  <a:pt x="10" y="80"/>
                  <a:pt x="10" y="80"/>
                </a:cubicBezTo>
                <a:lnTo>
                  <a:pt x="46" y="8"/>
                </a:lnTo>
                <a:close/>
                <a:moveTo>
                  <a:pt x="168" y="136"/>
                </a:moveTo>
                <a:cubicBezTo>
                  <a:pt x="8" y="136"/>
                  <a:pt x="8" y="136"/>
                  <a:pt x="8" y="136"/>
                </a:cubicBezTo>
                <a:cubicBezTo>
                  <a:pt x="8" y="88"/>
                  <a:pt x="8" y="88"/>
                  <a:pt x="8" y="88"/>
                </a:cubicBezTo>
                <a:cubicBezTo>
                  <a:pt x="56" y="88"/>
                  <a:pt x="56" y="88"/>
                  <a:pt x="56" y="88"/>
                </a:cubicBezTo>
                <a:cubicBezTo>
                  <a:pt x="58" y="104"/>
                  <a:pt x="72" y="116"/>
                  <a:pt x="88" y="116"/>
                </a:cubicBezTo>
                <a:cubicBezTo>
                  <a:pt x="104" y="116"/>
                  <a:pt x="118" y="104"/>
                  <a:pt x="120" y="88"/>
                </a:cubicBezTo>
                <a:cubicBezTo>
                  <a:pt x="168" y="88"/>
                  <a:pt x="168" y="88"/>
                  <a:pt x="168" y="88"/>
                </a:cubicBezTo>
                <a:lnTo>
                  <a:pt x="168" y="136"/>
                </a:lnTo>
                <a:close/>
              </a:path>
            </a:pathLst>
          </a:custGeom>
          <a:solidFill>
            <a:srgbClr val="01C601"/>
          </a:solidFill>
          <a:ln>
            <a:noFill/>
          </a:ln>
        </p:spPr>
        <p:txBody>
          <a:bodyPr spcFirstLastPara="1" wrap="square" lIns="121590" tIns="60778" rIns="121590" bIns="60778" anchor="t" anchorCtr="0">
            <a:noAutofit/>
          </a:bodyPr>
          <a:lstStyle/>
          <a:p>
            <a:pPr>
              <a:buSzPts val="2700"/>
            </a:pPr>
            <a:endParaRPr sz="3591">
              <a:solidFill>
                <a:srgbClr val="171C30"/>
              </a:solidFill>
              <a:latin typeface="Source Sans Pro"/>
              <a:ea typeface="Source Sans Pro"/>
              <a:cs typeface="Source Sans Pro"/>
              <a:sym typeface="Source Sans Pro"/>
            </a:endParaRPr>
          </a:p>
        </p:txBody>
      </p:sp>
      <p:sp>
        <p:nvSpPr>
          <p:cNvPr id="170" name="Google Shape;170;p27"/>
          <p:cNvSpPr txBox="1"/>
          <p:nvPr/>
        </p:nvSpPr>
        <p:spPr>
          <a:xfrm>
            <a:off x="799394" y="339334"/>
            <a:ext cx="6206955" cy="471197"/>
          </a:xfrm>
          <a:prstGeom prst="rect">
            <a:avLst/>
          </a:prstGeom>
          <a:noFill/>
          <a:ln>
            <a:noFill/>
          </a:ln>
        </p:spPr>
        <p:txBody>
          <a:bodyPr spcFirstLastPara="1" wrap="square" lIns="0" tIns="121590" rIns="121590" bIns="121590" anchor="t" anchorCtr="0">
            <a:noAutofit/>
          </a:bodyPr>
          <a:lstStyle/>
          <a:p>
            <a:pPr lvl="0"/>
            <a:r>
              <a:rPr lang="ru-RU" sz="1197" dirty="0">
                <a:solidFill>
                  <a:schemeClr val="bg1"/>
                </a:solidFill>
                <a:latin typeface="Montserrat Black"/>
                <a:ea typeface="Montserrat Black"/>
                <a:cs typeface="Montserrat Black"/>
                <a:sym typeface="Montserrat Black"/>
              </a:rPr>
              <a:t>2.08 Ансамбли Моделей. Часть 2</a:t>
            </a:r>
          </a:p>
        </p:txBody>
      </p:sp>
    </p:spTree>
    <p:extLst>
      <p:ext uri="{BB962C8B-B14F-4D97-AF65-F5344CB8AC3E}">
        <p14:creationId xmlns:p14="http://schemas.microsoft.com/office/powerpoint/2010/main" val="289674681"/>
      </p:ext>
    </p:extLst>
  </p:cSld>
  <p:clrMapOvr>
    <a:masterClrMapping/>
  </p:clrMapOvr>
</p:sld>
</file>

<file path=ppt/theme/theme1.xml><?xml version="1.0" encoding="utf-8"?>
<a:theme xmlns:a="http://schemas.openxmlformats.org/drawingml/2006/main" name="SkillFactory шаблон для видео (черный/белый)">
  <a:themeElements>
    <a:clrScheme name="VIVID - Color 01">
      <a:dk1>
        <a:srgbClr val="242327"/>
      </a:dk1>
      <a:lt1>
        <a:srgbClr val="FFFFFF"/>
      </a:lt1>
      <a:dk2>
        <a:srgbClr val="01C601"/>
      </a:dk2>
      <a:lt2>
        <a:srgbClr val="FFFFFF"/>
      </a:lt2>
      <a:accent1>
        <a:srgbClr val="01C601"/>
      </a:accent1>
      <a:accent2>
        <a:srgbClr val="FD0002"/>
      </a:accent2>
      <a:accent3>
        <a:srgbClr val="8766D0"/>
      </a:accent3>
      <a:accent4>
        <a:srgbClr val="171C30"/>
      </a:accent4>
      <a:accent5>
        <a:srgbClr val="F1C232"/>
      </a:accent5>
      <a:accent6>
        <a:srgbClr val="FFFFFF"/>
      </a:accent6>
      <a:hlink>
        <a:srgbClr val="01C601"/>
      </a:hlink>
      <a:folHlink>
        <a:srgbClr val="5BC9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2254</TotalTime>
  <Words>2539</Words>
  <Application>Microsoft Office PowerPoint</Application>
  <PresentationFormat>Произвольный</PresentationFormat>
  <Paragraphs>481</Paragraphs>
  <Slides>42</Slides>
  <Notes>42</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42</vt:i4>
      </vt:variant>
    </vt:vector>
  </HeadingPairs>
  <TitlesOfParts>
    <vt:vector size="53" baseType="lpstr">
      <vt:lpstr>Arial</vt:lpstr>
      <vt:lpstr>Söhne</vt:lpstr>
      <vt:lpstr>Times New Roman</vt:lpstr>
      <vt:lpstr>Source Sans Pro</vt:lpstr>
      <vt:lpstr>Verdana</vt:lpstr>
      <vt:lpstr>Wingdings</vt:lpstr>
      <vt:lpstr>Courier New</vt:lpstr>
      <vt:lpstr>Montserrat Black</vt:lpstr>
      <vt:lpstr>Cambria Math</vt:lpstr>
      <vt:lpstr>Montserrat</vt:lpstr>
      <vt:lpstr>SkillFactory шаблон для видео (черный/белый)</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Мотивация</vt:lpstr>
      <vt:lpstr>Методы Бустинга</vt:lpstr>
      <vt:lpstr>Презентация PowerPoint</vt:lpstr>
      <vt:lpstr>AdaBoost: Adaptive Boosting</vt:lpstr>
      <vt:lpstr>AdaBoost: Пример</vt:lpstr>
      <vt:lpstr>AdaBoost: Пример в GIF</vt:lpstr>
      <vt:lpstr>AdaBoost: связь с деревьями решений</vt:lpstr>
      <vt:lpstr>AdaBoost</vt:lpstr>
      <vt:lpstr>Viola Jones </vt:lpstr>
      <vt:lpstr>Презентация PowerPoint</vt:lpstr>
      <vt:lpstr>Презентация PowerPoint</vt:lpstr>
      <vt:lpstr>AdaBoost</vt:lpstr>
      <vt:lpstr>Презентация PowerPoint</vt:lpstr>
      <vt:lpstr>Gradient Boosting : Алгоритм</vt:lpstr>
      <vt:lpstr>Gradient Boosting </vt:lpstr>
      <vt:lpstr>Gradient Boosting : Пример </vt:lpstr>
      <vt:lpstr>Gradient Boosting : Классификация </vt:lpstr>
      <vt:lpstr>Gradient Boosting: связь с деревьями решений</vt:lpstr>
      <vt:lpstr>Gradient Boosting</vt:lpstr>
      <vt:lpstr>Презентация PowerPoint</vt:lpstr>
      <vt:lpstr>Презентация PowerPoint</vt:lpstr>
      <vt:lpstr>Gradient Boosting</vt:lpstr>
      <vt:lpstr>Презентация PowerPoint</vt:lpstr>
      <vt:lpstr>Презентация PowerPoint</vt:lpstr>
      <vt:lpstr>Gradient Boosting</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Долганов Антон Юрьевич</cp:lastModifiedBy>
  <cp:revision>171</cp:revision>
  <dcterms:modified xsi:type="dcterms:W3CDTF">2023-05-16T16:50:23Z</dcterms:modified>
</cp:coreProperties>
</file>